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7">
          <p15:clr>
            <a:srgbClr val="747775"/>
          </p15:clr>
        </p15:guide>
        <p15:guide id="2" orient="horz" pos="3061">
          <p15:clr>
            <a:srgbClr val="747775"/>
          </p15:clr>
        </p15:guide>
        <p15:guide id="3" orient="horz">
          <p15:clr>
            <a:srgbClr val="747775"/>
          </p15:clr>
        </p15:guide>
        <p15:guide id="4" pos="5627">
          <p15:clr>
            <a:srgbClr val="747775"/>
          </p15:clr>
        </p15:guide>
        <p15:guide id="5" pos="4084">
          <p15:clr>
            <a:srgbClr val="747775"/>
          </p15:clr>
        </p15:guide>
        <p15:guide id="6" orient="horz" pos="510">
          <p15:clr>
            <a:srgbClr val="747775"/>
          </p15:clr>
        </p15:guide>
        <p15:guide id="7" orient="horz" pos="217">
          <p15:clr>
            <a:srgbClr val="747775"/>
          </p15:clr>
        </p15:guide>
        <p15:guide id="8" orient="horz" pos="801">
          <p15:clr>
            <a:srgbClr val="747775"/>
          </p15:clr>
        </p15:guide>
        <p15:guide id="9" orient="horz" pos="964">
          <p15:clr>
            <a:srgbClr val="747775"/>
          </p15:clr>
        </p15:guide>
        <p15:guide id="10" pos="549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A9FBE4-4A2C-48E6-A394-FE84F9D06B2B}">
  <a:tblStyle styleId="{79A9FBE4-4A2C-48E6-A394-FE84F9D06B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6A5E035-08A3-4820-A2E1-FC9CBC16E11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7"/>
        <p:guide pos="3061" orient="horz"/>
        <p:guide orient="horz"/>
        <p:guide pos="5627"/>
        <p:guide pos="4084"/>
        <p:guide pos="510" orient="horz"/>
        <p:guide pos="217" orient="horz"/>
        <p:guide pos="801" orient="horz"/>
        <p:guide pos="964" orient="horz"/>
        <p:guide pos="5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40a663a69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40a663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6e5841239_0_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6e58412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слайде представлены направления курсов, которые предлагает ОТУС — более 130 курсов на темы программирования, архитектуры, инфраструктуры, безопасности, Data Science, GameDev, управления, аналитики и тестирования. Каждый найдет подходящий курс в соответствии со своими интересами.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6d90e0ec57_0_7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6d90e0ec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6d90e0ec57_0_8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6d90e0ec5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6d90e0ec57_0_8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6d90e0ec5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6d90e0ec57_0_9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36d90e0ec5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340a663a69_0_5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3340a663a6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Давайте остановимся на главных преимуществах, которые предлагает обучение в ОТУС.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ru"/>
              <a:t>Во-первых, наши курсы проходят в формате интерактивных вебинаров. Живое общение с преподавателями - это возможность задать вопрос по своему реальному кейсу и получить экспертный взгляд со стороны.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ru">
                <a:solidFill>
                  <a:schemeClr val="dk1"/>
                </a:solidFill>
              </a:rPr>
              <a:t>Все материалы, включая записи вебинаров, сохраняются в вашем личном кабинете на платформе. Вы сможете всегда вернуться к ним в любое время даже после окончания обучения.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ru">
                <a:solidFill>
                  <a:schemeClr val="dk1"/>
                </a:solidFill>
              </a:rPr>
              <a:t>Каждое домашнее задание, которое вы выполняете, проверяет преподаватель курса. Преподаватели дают развернутый фидбек, что позволяет понять свои ошибки и получить рекомендации.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ru"/>
              <a:t>Возможность общения и нетворкинг. Студент попадает сообщество профессионалов, где всегда можно спросить совета у опытных преподавателей и обменяться опытом с однокурсниками.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ru"/>
              <a:t>На каждом курсе предполагается проектная работа. Это не просто учебное задание, а реальный проект, который можно включить в ваше портфолио. Он станет ценным дополнением к вашему резюме, и позволит структурировано рассказать о своих компетенциях на примере выполненной задачи.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ru"/>
              <a:t>И, наконец, мы постоянно обновляем наши программы. Каждый новый поток курса учитывает последние тенденции и изменения в сфере, а также отзывы слушателей, что гарантирует, что вы получите только актуальные знания и навыки.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Отус создаёт все условия для успешного обучения и освоения востребованных компетенций на рынке!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6d90e0ec57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g36d90e0ec5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340a663a69_0_6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340a663a69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340a663a69_0_6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340a663a69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340a663a69_0_6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340a663a69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340a663a69_0_6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340a663a69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66e5841239_0_1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66e584123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340a663a69_0_6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340a663a69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340a663a69_0_6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340a663a69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6dfb52df5c_0_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36dfb52df5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6d90e0ec57_0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g36d90e0ec5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6d7a19771b_0_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36d7a1977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340a663a69_0_67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340a663a69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3340a663a69_0_68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3340a663a6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0debd66c7f_0_18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30debd66c7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0debd66c7f_0_1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0debd66c7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30debd66c7f_0_19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30debd66c7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40a663a69_0_4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40a663a6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0debd66c7f_0_19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30debd66c7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0debd66c7f_0_20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0debd66c7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0debd66c7f_0_28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0debd66c7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40a663a69_0_1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340a663a6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40a663a69_0_13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340a663a6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40a663a69_0_14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340a663a6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4e35ca6e2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44e35ca6e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4e35ca6e2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344e35ca6e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4e35ca6e2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44e35ca6e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4e35ca6e2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44e35ca6e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d90e0ec57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d90e0ec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4e35ca6e2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44e35ca6e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4e35ca6e2_0_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44e35ca6e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4e35ca6e2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44e35ca6e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4e35ca6e2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44e35ca6e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4e35ca6e2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344e35ca6e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4e35ca6e2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44e35ca6e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4e35ca6e2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44e35ca6e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44e35ca6e2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344e35ca6e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4e35ca6e2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344e35ca6e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4e35ca6e2_0_7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44e35ca6e2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40a663a69_0_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40a663a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4e35ca6e2_0_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4e35ca6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4e35ca6e2_0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344e35ca6e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4e35ca6e2_0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44e35ca6e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44e35ca6e2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344e35ca6e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44e35ca6e2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44e35ca6e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4e35ca6e2_0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344e35ca6e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44e35ca6e2_0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44e35ca6e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4e35ca6e2_0_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344e35ca6e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4e35ca6e2_0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344e35ca6e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44e35ca6e2_0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344e35ca6e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40a663a69_0_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40a663a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44e35ca6e2_0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344e35ca6e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4e35ca6e2_0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344e35ca6e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4e35ca6e2_0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44e35ca6e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4e35ca6e2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44e35ca6e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4e35ca6e2_0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344e35ca6e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44e35ca6e2_0_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44e35ca6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4e35ca6e2_0_4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344e35ca6e2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44e35ca6e2_0_4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344e35ca6e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44e35ca6e2_0_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344e35ca6e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44e35ca6e2_0_4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344e35ca6e2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40a663a69_0_3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340a663a6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44e35ca6e2_0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344e35ca6e2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44e35ca6e2_0_4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44e35ca6e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44e35ca6e2_0_4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344e35ca6e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44e35ca6e2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344e35ca6e2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44e35ca6e2_0_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44e35ca6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44e35ca6e2_0_5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344e35ca6e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44e35ca6e2_0_5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344e35ca6e2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44e35ca6e2_0_5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344e35ca6e2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44e35ca6e2_0_5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344e35ca6e2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44e35ca6e2_0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344e35ca6e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40a663a69_0_6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40a663a6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44e35ca6e2_0_5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344e35ca6e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44e35ca6e2_0_5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344e35ca6e2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44e35ca6e2_0_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44e35ca6e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44e35ca6e2_0_6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344e35ca6e2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44e35ca6e2_0_6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344e35ca6e2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340a663a6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3340a663a69_0_15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340a663a69_0_1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340a663a6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340a663a69_0_16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340a663a6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340a663a69_0_17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340a663a6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340a663a69_0_1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340a663a6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6e5841239_0_1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66e584123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340a663a69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3340a663a6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340a663a69_0_1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340a663a6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340a663a69_0_19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340a663a6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340a663a69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g3340a663a6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340a663a69_0_2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340a663a6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340a663a69_0_2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340a663a6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340a663a69_0_2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340a663a6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340a663a69_0_2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340a663a6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340a663a69_0_27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340a663a6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340a663a69_0_28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340a663a6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6e5841239_0_1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6e584123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Мы создаём авторские онлайн-курсы, которые подходят для специалистов с различным уровнем подготовки – от джуниоров до сеньоров и лидов. Независимо от вашего опыта и знаний вы сможете найти подходящую программу, которая поможет вам улучшить навыки.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составлении учебных программ мы ориентируемся на реальные потребности рынка труда. Для этого активно взаимодействуем с ведущими компаниями, собираем их отзывы и анализируем требования к кандидатам. Поэтому программы ОТУС  всегда актуальны и помогают получить практические навыки, которые важны для работодателей.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340a663a69_0_29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340a663a69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340a663a69_0_29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340a663a6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340a663a69_0_30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3340a663a6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340a663a69_0_3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3340a663a6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340a663a69_0_31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340a663a69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340a663a69_0_3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340a663a6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340a663a6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3340a663a69_0_33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340a663a69_0_33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340a663a69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340a663a69_0_3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340a663a6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340a663a69_0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7" name="Google Shape;927;g3340a663a6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6e5841239_0_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6e584123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ОТУС есть образовательная лицензия: вы сможете получить официальное удостоверение о повышении квалификации или диплом о профессиональной переподготовке, а также сделать налоговый вычет. 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340a663a69_0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8" name="Google Shape;938;g3340a663a6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340a663a69_0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g3340a663a6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340a663a69_0_3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340a663a69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340a663a69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340a663a69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340a663a69_0_39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340a663a6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340a663a69_0_40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340a663a6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340a663a69_0_40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340a663a6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340a663a69_0_4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340a663a6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340a663a69_0_4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340a663a6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6d90e0ec57_0_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6d90e0ec5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ределение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i="0" lang="ru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7" name="Google Shape;47;p14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-синий">
  <p:cSld name="MAIN_POINT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1">
  <p:cSld name="CUSTOM_3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5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7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8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10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1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91" name="Google Shape;9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ложка">
  <p:cSld name="CUSTOM_6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9"/>
          <p:cNvSpPr txBox="1"/>
          <p:nvPr/>
        </p:nvSpPr>
        <p:spPr>
          <a:xfrm>
            <a:off x="556300" y="1539975"/>
            <a:ext cx="73797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блока 1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29"/>
          <p:cNvPicPr preferRelativeResize="0"/>
          <p:nvPr/>
        </p:nvPicPr>
        <p:blipFill rotWithShape="1">
          <a:blip r:embed="rId2">
            <a:alphaModFix/>
          </a:blip>
          <a:srcRect b="61754" l="0" r="0" t="37151"/>
          <a:stretch/>
        </p:blipFill>
        <p:spPr>
          <a:xfrm>
            <a:off x="0" y="3600500"/>
            <a:ext cx="9181975" cy="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80">
          <p15:clr>
            <a:srgbClr val="E46962"/>
          </p15:clr>
        </p15:guide>
        <p15:guide id="4" pos="283">
          <p15:clr>
            <a:srgbClr val="E46962"/>
          </p15:clr>
        </p15:guide>
        <p15:guide id="5" orient="horz" pos="1191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0"/>
          <p:cNvSpPr txBox="1"/>
          <p:nvPr>
            <p:ph idx="1" type="subTitle"/>
          </p:nvPr>
        </p:nvSpPr>
        <p:spPr>
          <a:xfrm>
            <a:off x="2866800" y="4377125"/>
            <a:ext cx="60687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" name="Google Shape;101;p30"/>
          <p:cNvSpPr txBox="1"/>
          <p:nvPr>
            <p:ph type="title"/>
          </p:nvPr>
        </p:nvSpPr>
        <p:spPr>
          <a:xfrm>
            <a:off x="882150" y="1110675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1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+ картинка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10734" l="0" r="0" t="10742"/>
          <a:stretch/>
        </p:blipFill>
        <p:spPr>
          <a:xfrm>
            <a:off x="5581050" y="867901"/>
            <a:ext cx="2868000" cy="31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10" name="Google Shape;11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/>
          <p:nvPr/>
        </p:nvSpPr>
        <p:spPr>
          <a:xfrm>
            <a:off x="556300" y="1539975"/>
            <a:ext cx="73797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блока 1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34"/>
          <p:cNvPicPr preferRelativeResize="0"/>
          <p:nvPr/>
        </p:nvPicPr>
        <p:blipFill rotWithShape="1">
          <a:blip r:embed="rId2">
            <a:alphaModFix/>
          </a:blip>
          <a:srcRect b="61754" l="0" r="0" t="37151"/>
          <a:stretch/>
        </p:blipFill>
        <p:spPr>
          <a:xfrm>
            <a:off x="0" y="3600500"/>
            <a:ext cx="9181975" cy="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6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36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7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3" name="Google Shape;123;p37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24" name="Google Shape;124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25" name="Google Shape;12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3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9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40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0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зентация">
  <p:cSld name="CUSTOM_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41"/>
          <p:cNvSpPr/>
          <p:nvPr/>
        </p:nvSpPr>
        <p:spPr>
          <a:xfrm>
            <a:off x="1122250" y="1862825"/>
            <a:ext cx="1913100" cy="263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41"/>
          <p:cNvSpPr/>
          <p:nvPr/>
        </p:nvSpPr>
        <p:spPr>
          <a:xfrm>
            <a:off x="3330250" y="1862825"/>
            <a:ext cx="1913100" cy="263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41"/>
          <p:cNvSpPr/>
          <p:nvPr/>
        </p:nvSpPr>
        <p:spPr>
          <a:xfrm>
            <a:off x="5538250" y="2015225"/>
            <a:ext cx="1913100" cy="263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42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42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2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-синий">
  <p:cSld name="MAIN_POINT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8" name="Google Shape;14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3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4"/>
          <p:cNvSpPr txBox="1"/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44"/>
          <p:cNvSpPr txBox="1"/>
          <p:nvPr>
            <p:ph idx="1" type="body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3" name="Google Shape;153;p4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8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21.png"/><Relationship Id="rId5" Type="http://schemas.openxmlformats.org/officeDocument/2006/relationships/image" Target="../media/image77.png"/><Relationship Id="rId6" Type="http://schemas.openxmlformats.org/officeDocument/2006/relationships/image" Target="../media/image10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png"/><Relationship Id="rId4" Type="http://schemas.openxmlformats.org/officeDocument/2006/relationships/image" Target="../media/image8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png"/><Relationship Id="rId4" Type="http://schemas.openxmlformats.org/officeDocument/2006/relationships/image" Target="../media/image12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png"/><Relationship Id="rId4" Type="http://schemas.openxmlformats.org/officeDocument/2006/relationships/image" Target="../media/image86.png"/><Relationship Id="rId5" Type="http://schemas.openxmlformats.org/officeDocument/2006/relationships/image" Target="../media/image96.png"/><Relationship Id="rId6" Type="http://schemas.openxmlformats.org/officeDocument/2006/relationships/image" Target="../media/image5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7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png"/><Relationship Id="rId4" Type="http://schemas.openxmlformats.org/officeDocument/2006/relationships/image" Target="../media/image9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drive.google.com/file/d/1256O5QE-79cAcr-G_rLy-P5N3aRSiT7y/view?usp=drive_link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9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1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40" Type="http://schemas.openxmlformats.org/officeDocument/2006/relationships/image" Target="../media/image135.png"/><Relationship Id="rId42" Type="http://schemas.openxmlformats.org/officeDocument/2006/relationships/image" Target="../media/image130.png"/><Relationship Id="rId41" Type="http://schemas.openxmlformats.org/officeDocument/2006/relationships/image" Target="../media/image80.png"/><Relationship Id="rId44" Type="http://schemas.openxmlformats.org/officeDocument/2006/relationships/image" Target="../media/image129.png"/><Relationship Id="rId43" Type="http://schemas.openxmlformats.org/officeDocument/2006/relationships/image" Target="../media/image132.png"/><Relationship Id="rId46" Type="http://schemas.openxmlformats.org/officeDocument/2006/relationships/image" Target="../media/image137.png"/><Relationship Id="rId45" Type="http://schemas.openxmlformats.org/officeDocument/2006/relationships/image" Target="../media/image136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113.png"/><Relationship Id="rId48" Type="http://schemas.openxmlformats.org/officeDocument/2006/relationships/image" Target="../media/image140.png"/><Relationship Id="rId47" Type="http://schemas.openxmlformats.org/officeDocument/2006/relationships/image" Target="../media/image139.png"/><Relationship Id="rId49" Type="http://schemas.openxmlformats.org/officeDocument/2006/relationships/image" Target="../media/image146.png"/><Relationship Id="rId5" Type="http://schemas.openxmlformats.org/officeDocument/2006/relationships/image" Target="../media/image20.png"/><Relationship Id="rId6" Type="http://schemas.openxmlformats.org/officeDocument/2006/relationships/image" Target="../media/image99.png"/><Relationship Id="rId7" Type="http://schemas.openxmlformats.org/officeDocument/2006/relationships/image" Target="../media/image97.png"/><Relationship Id="rId8" Type="http://schemas.openxmlformats.org/officeDocument/2006/relationships/image" Target="../media/image79.png"/><Relationship Id="rId73" Type="http://schemas.openxmlformats.org/officeDocument/2006/relationships/image" Target="../media/image162.png"/><Relationship Id="rId72" Type="http://schemas.openxmlformats.org/officeDocument/2006/relationships/image" Target="../media/image165.png"/><Relationship Id="rId31" Type="http://schemas.openxmlformats.org/officeDocument/2006/relationships/image" Target="../media/image9.png"/><Relationship Id="rId30" Type="http://schemas.openxmlformats.org/officeDocument/2006/relationships/image" Target="../media/image120.png"/><Relationship Id="rId33" Type="http://schemas.openxmlformats.org/officeDocument/2006/relationships/image" Target="../media/image117.png"/><Relationship Id="rId32" Type="http://schemas.openxmlformats.org/officeDocument/2006/relationships/image" Target="../media/image149.png"/><Relationship Id="rId35" Type="http://schemas.openxmlformats.org/officeDocument/2006/relationships/image" Target="../media/image125.png"/><Relationship Id="rId34" Type="http://schemas.openxmlformats.org/officeDocument/2006/relationships/image" Target="../media/image74.png"/><Relationship Id="rId71" Type="http://schemas.openxmlformats.org/officeDocument/2006/relationships/image" Target="../media/image159.png"/><Relationship Id="rId70" Type="http://schemas.openxmlformats.org/officeDocument/2006/relationships/image" Target="../media/image161.png"/><Relationship Id="rId37" Type="http://schemas.openxmlformats.org/officeDocument/2006/relationships/image" Target="../media/image144.png"/><Relationship Id="rId36" Type="http://schemas.openxmlformats.org/officeDocument/2006/relationships/image" Target="../media/image134.png"/><Relationship Id="rId39" Type="http://schemas.openxmlformats.org/officeDocument/2006/relationships/image" Target="../media/image133.png"/><Relationship Id="rId38" Type="http://schemas.openxmlformats.org/officeDocument/2006/relationships/image" Target="../media/image13.png"/><Relationship Id="rId62" Type="http://schemas.openxmlformats.org/officeDocument/2006/relationships/image" Target="../media/image152.png"/><Relationship Id="rId61" Type="http://schemas.openxmlformats.org/officeDocument/2006/relationships/image" Target="../media/image158.png"/><Relationship Id="rId20" Type="http://schemas.openxmlformats.org/officeDocument/2006/relationships/image" Target="../media/image100.png"/><Relationship Id="rId64" Type="http://schemas.openxmlformats.org/officeDocument/2006/relationships/image" Target="../media/image168.png"/><Relationship Id="rId63" Type="http://schemas.openxmlformats.org/officeDocument/2006/relationships/image" Target="../media/image147.png"/><Relationship Id="rId22" Type="http://schemas.openxmlformats.org/officeDocument/2006/relationships/image" Target="../media/image114.png"/><Relationship Id="rId66" Type="http://schemas.openxmlformats.org/officeDocument/2006/relationships/image" Target="../media/image178.png"/><Relationship Id="rId21" Type="http://schemas.openxmlformats.org/officeDocument/2006/relationships/image" Target="../media/image116.png"/><Relationship Id="rId65" Type="http://schemas.openxmlformats.org/officeDocument/2006/relationships/image" Target="../media/image151.png"/><Relationship Id="rId24" Type="http://schemas.openxmlformats.org/officeDocument/2006/relationships/image" Target="../media/image121.png"/><Relationship Id="rId68" Type="http://schemas.openxmlformats.org/officeDocument/2006/relationships/image" Target="../media/image169.png"/><Relationship Id="rId23" Type="http://schemas.openxmlformats.org/officeDocument/2006/relationships/image" Target="../media/image21.png"/><Relationship Id="rId67" Type="http://schemas.openxmlformats.org/officeDocument/2006/relationships/image" Target="../media/image68.png"/><Relationship Id="rId60" Type="http://schemas.openxmlformats.org/officeDocument/2006/relationships/image" Target="../media/image153.png"/><Relationship Id="rId26" Type="http://schemas.openxmlformats.org/officeDocument/2006/relationships/image" Target="../media/image126.png"/><Relationship Id="rId25" Type="http://schemas.openxmlformats.org/officeDocument/2006/relationships/image" Target="../media/image4.png"/><Relationship Id="rId69" Type="http://schemas.openxmlformats.org/officeDocument/2006/relationships/image" Target="../media/image171.png"/><Relationship Id="rId28" Type="http://schemas.openxmlformats.org/officeDocument/2006/relationships/image" Target="../media/image10.png"/><Relationship Id="rId27" Type="http://schemas.openxmlformats.org/officeDocument/2006/relationships/image" Target="../media/image122.png"/><Relationship Id="rId29" Type="http://schemas.openxmlformats.org/officeDocument/2006/relationships/image" Target="../media/image110.png"/><Relationship Id="rId51" Type="http://schemas.openxmlformats.org/officeDocument/2006/relationships/image" Target="../media/image157.png"/><Relationship Id="rId50" Type="http://schemas.openxmlformats.org/officeDocument/2006/relationships/image" Target="../media/image150.png"/><Relationship Id="rId53" Type="http://schemas.openxmlformats.org/officeDocument/2006/relationships/image" Target="../media/image156.png"/><Relationship Id="rId52" Type="http://schemas.openxmlformats.org/officeDocument/2006/relationships/image" Target="../media/image138.png"/><Relationship Id="rId11" Type="http://schemas.openxmlformats.org/officeDocument/2006/relationships/image" Target="../media/image92.png"/><Relationship Id="rId55" Type="http://schemas.openxmlformats.org/officeDocument/2006/relationships/image" Target="../media/image142.png"/><Relationship Id="rId10" Type="http://schemas.openxmlformats.org/officeDocument/2006/relationships/image" Target="../media/image94.png"/><Relationship Id="rId54" Type="http://schemas.openxmlformats.org/officeDocument/2006/relationships/image" Target="../media/image155.png"/><Relationship Id="rId13" Type="http://schemas.openxmlformats.org/officeDocument/2006/relationships/image" Target="../media/image104.png"/><Relationship Id="rId57" Type="http://schemas.openxmlformats.org/officeDocument/2006/relationships/image" Target="../media/image141.png"/><Relationship Id="rId12" Type="http://schemas.openxmlformats.org/officeDocument/2006/relationships/image" Target="../media/image101.png"/><Relationship Id="rId56" Type="http://schemas.openxmlformats.org/officeDocument/2006/relationships/image" Target="../media/image148.png"/><Relationship Id="rId15" Type="http://schemas.openxmlformats.org/officeDocument/2006/relationships/image" Target="../media/image109.png"/><Relationship Id="rId59" Type="http://schemas.openxmlformats.org/officeDocument/2006/relationships/image" Target="../media/image154.png"/><Relationship Id="rId14" Type="http://schemas.openxmlformats.org/officeDocument/2006/relationships/image" Target="../media/image103.png"/><Relationship Id="rId58" Type="http://schemas.openxmlformats.org/officeDocument/2006/relationships/image" Target="../media/image143.png"/><Relationship Id="rId17" Type="http://schemas.openxmlformats.org/officeDocument/2006/relationships/image" Target="../media/image115.png"/><Relationship Id="rId16" Type="http://schemas.openxmlformats.org/officeDocument/2006/relationships/image" Target="../media/image106.png"/><Relationship Id="rId19" Type="http://schemas.openxmlformats.org/officeDocument/2006/relationships/image" Target="../media/image111.png"/><Relationship Id="rId18" Type="http://schemas.openxmlformats.org/officeDocument/2006/relationships/image" Target="../media/image7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4.png"/><Relationship Id="rId4" Type="http://schemas.openxmlformats.org/officeDocument/2006/relationships/image" Target="../media/image179.png"/><Relationship Id="rId9" Type="http://schemas.openxmlformats.org/officeDocument/2006/relationships/image" Target="../media/image167.png"/><Relationship Id="rId5" Type="http://schemas.openxmlformats.org/officeDocument/2006/relationships/image" Target="../media/image181.png"/><Relationship Id="rId6" Type="http://schemas.openxmlformats.org/officeDocument/2006/relationships/image" Target="../media/image180.png"/><Relationship Id="rId7" Type="http://schemas.openxmlformats.org/officeDocument/2006/relationships/image" Target="../media/image3.png"/><Relationship Id="rId8" Type="http://schemas.openxmlformats.org/officeDocument/2006/relationships/image" Target="../media/image160.png"/><Relationship Id="rId11" Type="http://schemas.openxmlformats.org/officeDocument/2006/relationships/image" Target="../media/image174.png"/><Relationship Id="rId10" Type="http://schemas.openxmlformats.org/officeDocument/2006/relationships/image" Target="../media/image164.png"/><Relationship Id="rId13" Type="http://schemas.openxmlformats.org/officeDocument/2006/relationships/image" Target="../media/image172.png"/><Relationship Id="rId12" Type="http://schemas.openxmlformats.org/officeDocument/2006/relationships/image" Target="../media/image163.png"/><Relationship Id="rId15" Type="http://schemas.openxmlformats.org/officeDocument/2006/relationships/image" Target="../media/image175.png"/><Relationship Id="rId14" Type="http://schemas.openxmlformats.org/officeDocument/2006/relationships/image" Target="../media/image176.png"/><Relationship Id="rId16" Type="http://schemas.openxmlformats.org/officeDocument/2006/relationships/image" Target="../media/image17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learn.microsoft.com/ru-ru/dotnet/csharp/language-reference/keywords/bas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jpg"/><Relationship Id="rId4" Type="http://schemas.openxmlformats.org/officeDocument/2006/relationships/image" Target="../media/image7.jp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learn.microsoft.com/ru-ru/dotnet/csharp/language-reference/keywords/abstract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learn.microsoft.com/ru-ru/dotnet/csharp/language-reference/keywords/override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en.wikipedia.org/wiki/Class_diagram" TargetMode="External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9C%D0%B5%D1%82%D0%BE%D0%B4_(%D1%8F%D0%B7%D1%8B%D0%BA%D0%B8_%D0%BF%D1%80%D0%BE%D0%B3%D1%80%D0%B0%D0%BC%D0%BC%D0%B8%D1%80%D0%BE%D0%B2%D0%B0%D0%BD%D0%B8%D1%8F)" TargetMode="External"/><Relationship Id="rId5" Type="http://schemas.openxmlformats.org/officeDocument/2006/relationships/hyperlink" Target="https://ru.wikipedia.org/wiki/%D0%94%D0%B8%D0%B0%D0%B3%D1%80%D0%B0%D0%BC%D0%BC%D0%B0_(UML)" TargetMode="External"/><Relationship Id="rId6" Type="http://schemas.openxmlformats.org/officeDocument/2006/relationships/hyperlink" Target="https://ru.wikipedia.org/wiki/UML" TargetMode="External"/><Relationship Id="rId7" Type="http://schemas.openxmlformats.org/officeDocument/2006/relationships/hyperlink" Target="https://ru.wikipedia.org/wiki/%D0%9A%D0%BB%D0%B0%D1%81%D1%81_(%D0%BF%D1%80%D0%BE%D0%B3%D1%80%D0%B0%D0%BC%D0%BC%D0%B8%D1%80%D0%BE%D0%B2%D0%B0%D0%BD%D0%B8%D0%B5)" TargetMode="External"/><Relationship Id="rId8" Type="http://schemas.openxmlformats.org/officeDocument/2006/relationships/hyperlink" Target="https://ru.wikipedia.org/wiki/%D0%9F%D0%BE%D0%BB%D0%B5_%D0%BA%D0%BB%D0%B0%D1%81%D1%81%D0%B0" TargetMode="External"/><Relationship Id="rId10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1.png"/><Relationship Id="rId4" Type="http://schemas.openxmlformats.org/officeDocument/2006/relationships/image" Target="../media/image25.png"/><Relationship Id="rId5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7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Relationship Id="rId4" Type="http://schemas.openxmlformats.org/officeDocument/2006/relationships/image" Target="../media/image2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7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7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7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1.png"/><Relationship Id="rId4" Type="http://schemas.openxmlformats.org/officeDocument/2006/relationships/hyperlink" Target="https://otus.ru/lessons/c-sharp-specializ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5"/>
          <p:cNvSpPr txBox="1"/>
          <p:nvPr>
            <p:ph idx="4294967295"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занятия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FF0000"/>
                </a:solidFill>
              </a:rPr>
              <a:t>(информация для преподавателя)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161" name="Google Shape;161;p45"/>
          <p:cNvSpPr txBox="1"/>
          <p:nvPr/>
        </p:nvSpPr>
        <p:spPr>
          <a:xfrm>
            <a:off x="717725" y="1635825"/>
            <a:ext cx="80967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Знакомство и маршрут   </a:t>
            </a:r>
            <a:r>
              <a:rPr lang="ru" sz="900">
                <a:solidFill>
                  <a:srgbClr val="9857F3"/>
                </a:solidFill>
                <a:highlight>
                  <a:srgbClr val="FFFFFF"/>
                </a:highlight>
              </a:rPr>
              <a:t> </a:t>
            </a:r>
            <a:r>
              <a:rPr lang="ru" sz="1300">
                <a:solidFill>
                  <a:srgbClr val="9857F3"/>
                </a:solidFill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" sz="1300">
                <a:solidFill>
                  <a:srgbClr val="9857F3"/>
                </a:solidFill>
                <a:highlight>
                  <a:srgbClr val="EFEFEF"/>
                </a:highlight>
                <a:latin typeface="Roboto"/>
                <a:ea typeface="Roboto"/>
                <a:cs typeface="Roboto"/>
                <a:sym typeface="Roboto"/>
              </a:rPr>
              <a:t> минут </a:t>
            </a:r>
            <a:endParaRPr sz="1300">
              <a:solidFill>
                <a:srgbClr val="9857F3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Контентная часть    </a:t>
            </a:r>
            <a:r>
              <a:rPr lang="ru" sz="9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lang="ru" sz="1300">
                <a:solidFill>
                  <a:srgbClr val="9857F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70 минут</a:t>
            </a:r>
            <a:endParaRPr sz="1300">
              <a:solidFill>
                <a:srgbClr val="9857F3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О курсе: дата старта, программа, команда    </a:t>
            </a:r>
            <a:r>
              <a:rPr lang="ru" sz="1300">
                <a:solidFill>
                  <a:srgbClr val="9857F3"/>
                </a:solidFill>
                <a:highlight>
                  <a:schemeClr val="lt2"/>
                </a:highlight>
              </a:rPr>
              <a:t>5</a:t>
            </a:r>
            <a:r>
              <a:rPr lang="ru" sz="1300">
                <a:solidFill>
                  <a:srgbClr val="9857F3"/>
                </a:solidFill>
                <a:highlight>
                  <a:schemeClr val="lt2"/>
                </a:highlight>
              </a:rPr>
              <a:t> минуты</a:t>
            </a:r>
            <a:endParaRPr b="1" sz="1300">
              <a:solidFill>
                <a:srgbClr val="9857F3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ru" sz="1300">
                <a:latin typeface="Roboto"/>
                <a:ea typeface="Roboto"/>
                <a:cs typeface="Roboto"/>
                <a:sym typeface="Roboto"/>
              </a:rPr>
              <a:t>Подведение итогов, вопросы    </a:t>
            </a:r>
            <a:r>
              <a:rPr lang="ru" sz="9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lang="ru" sz="1300">
                <a:solidFill>
                  <a:srgbClr val="9857F3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10 минут</a:t>
            </a:r>
            <a:endParaRPr sz="1700">
              <a:solidFill>
                <a:srgbClr val="9857F3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4"/>
          <p:cNvSpPr/>
          <p:nvPr/>
        </p:nvSpPr>
        <p:spPr>
          <a:xfrm>
            <a:off x="730200" y="2018312"/>
            <a:ext cx="2221500" cy="474000"/>
          </a:xfrm>
          <a:prstGeom prst="roundRect">
            <a:avLst>
              <a:gd fmla="val 16667" name="adj"/>
            </a:avLst>
          </a:prstGeom>
          <a:solidFill>
            <a:srgbClr val="5F89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19975" lIns="354325" spcFirstLastPara="1" rIns="354325" wrap="square" tIns="1199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730200" y="2695025"/>
            <a:ext cx="2221500" cy="474000"/>
          </a:xfrm>
          <a:prstGeom prst="roundRect">
            <a:avLst>
              <a:gd fmla="val 16667" name="adj"/>
            </a:avLst>
          </a:prstGeom>
          <a:solidFill>
            <a:srgbClr val="5F89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19975" lIns="354325" spcFirstLastPara="1" rIns="354325" wrap="square" tIns="1199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7" name="Google Shape;247;p54"/>
          <p:cNvSpPr/>
          <p:nvPr/>
        </p:nvSpPr>
        <p:spPr>
          <a:xfrm>
            <a:off x="730200" y="3365225"/>
            <a:ext cx="2221500" cy="474000"/>
          </a:xfrm>
          <a:prstGeom prst="roundRect">
            <a:avLst>
              <a:gd fmla="val 16667" name="adj"/>
            </a:avLst>
          </a:prstGeom>
          <a:solidFill>
            <a:srgbClr val="5F89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19975" lIns="354325" spcFirstLastPara="1" rIns="354325" wrap="square" tIns="1199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54"/>
          <p:cNvSpPr/>
          <p:nvPr/>
        </p:nvSpPr>
        <p:spPr>
          <a:xfrm>
            <a:off x="3103400" y="2018312"/>
            <a:ext cx="2221500" cy="474000"/>
          </a:xfrm>
          <a:prstGeom prst="roundRect">
            <a:avLst>
              <a:gd fmla="val 16667" name="adj"/>
            </a:avLst>
          </a:prstGeom>
          <a:solidFill>
            <a:srgbClr val="5F89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19975" lIns="354325" spcFirstLastPara="1" rIns="354325" wrap="square" tIns="1199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9" name="Google Shape;249;p54"/>
          <p:cNvSpPr/>
          <p:nvPr/>
        </p:nvSpPr>
        <p:spPr>
          <a:xfrm>
            <a:off x="3103400" y="2695025"/>
            <a:ext cx="2221500" cy="474000"/>
          </a:xfrm>
          <a:prstGeom prst="roundRect">
            <a:avLst>
              <a:gd fmla="val 16667" name="adj"/>
            </a:avLst>
          </a:prstGeom>
          <a:solidFill>
            <a:srgbClr val="5F89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19975" lIns="354325" spcFirstLastPara="1" rIns="354325" wrap="square" tIns="1199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0" name="Google Shape;250;p54"/>
          <p:cNvSpPr/>
          <p:nvPr/>
        </p:nvSpPr>
        <p:spPr>
          <a:xfrm>
            <a:off x="3103400" y="3365225"/>
            <a:ext cx="2221500" cy="474000"/>
          </a:xfrm>
          <a:prstGeom prst="roundRect">
            <a:avLst>
              <a:gd fmla="val 16667" name="adj"/>
            </a:avLst>
          </a:prstGeom>
          <a:solidFill>
            <a:srgbClr val="5F89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19975" lIns="354325" spcFirstLastPara="1" rIns="354325" wrap="square" tIns="1199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1" name="Google Shape;251;p54"/>
          <p:cNvSpPr/>
          <p:nvPr/>
        </p:nvSpPr>
        <p:spPr>
          <a:xfrm>
            <a:off x="5476600" y="2018312"/>
            <a:ext cx="2221500" cy="474000"/>
          </a:xfrm>
          <a:prstGeom prst="roundRect">
            <a:avLst>
              <a:gd fmla="val 16667" name="adj"/>
            </a:avLst>
          </a:prstGeom>
          <a:solidFill>
            <a:srgbClr val="5F89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19975" lIns="354325" spcFirstLastPara="1" rIns="354325" wrap="square" tIns="1199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2" name="Google Shape;252;p54"/>
          <p:cNvSpPr/>
          <p:nvPr/>
        </p:nvSpPr>
        <p:spPr>
          <a:xfrm>
            <a:off x="5476600" y="2695025"/>
            <a:ext cx="2221500" cy="474000"/>
          </a:xfrm>
          <a:prstGeom prst="roundRect">
            <a:avLst>
              <a:gd fmla="val 16667" name="adj"/>
            </a:avLst>
          </a:prstGeom>
          <a:solidFill>
            <a:srgbClr val="5F89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19975" lIns="354325" spcFirstLastPara="1" rIns="354325" wrap="square" tIns="1199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3" name="Google Shape;253;p54"/>
          <p:cNvSpPr/>
          <p:nvPr/>
        </p:nvSpPr>
        <p:spPr>
          <a:xfrm>
            <a:off x="5476600" y="3365225"/>
            <a:ext cx="2221500" cy="474000"/>
          </a:xfrm>
          <a:prstGeom prst="roundRect">
            <a:avLst>
              <a:gd fmla="val 16667" name="adj"/>
            </a:avLst>
          </a:prstGeom>
          <a:solidFill>
            <a:srgbClr val="5F89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19975" lIns="354325" spcFirstLastPara="1" rIns="354325" wrap="square" tIns="1199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4" name="Google Shape;254;p54"/>
          <p:cNvSpPr txBox="1"/>
          <p:nvPr>
            <p:ph idx="4294967295" type="title"/>
          </p:nvPr>
        </p:nvSpPr>
        <p:spPr>
          <a:xfrm>
            <a:off x="536600" y="312475"/>
            <a:ext cx="7722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Направления курсов</a:t>
            </a:r>
            <a:endParaRPr sz="3500"/>
          </a:p>
        </p:txBody>
      </p:sp>
      <p:sp>
        <p:nvSpPr>
          <p:cNvPr id="255" name="Google Shape;255;p54"/>
          <p:cNvSpPr/>
          <p:nvPr/>
        </p:nvSpPr>
        <p:spPr>
          <a:xfrm rot="814830">
            <a:off x="6839568" y="634015"/>
            <a:ext cx="1774617" cy="884870"/>
          </a:xfrm>
          <a:prstGeom prst="roundRect">
            <a:avLst>
              <a:gd fmla="val 16667" name="adj"/>
            </a:avLst>
          </a:prstGeom>
          <a:solidFill>
            <a:srgbClr val="740FB4"/>
          </a:solidFill>
          <a:ln>
            <a:noFill/>
          </a:ln>
          <a:effectLst>
            <a:outerShdw blurRad="857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ru" sz="25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&gt;130 курсов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4"/>
          <p:cNvSpPr txBox="1"/>
          <p:nvPr/>
        </p:nvSpPr>
        <p:spPr>
          <a:xfrm>
            <a:off x="828300" y="2047562"/>
            <a:ext cx="202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BFBFE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Программирование</a:t>
            </a:r>
            <a:endParaRPr sz="1500">
              <a:solidFill>
                <a:srgbClr val="FBFB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7" name="Google Shape;257;p54"/>
          <p:cNvSpPr txBox="1"/>
          <p:nvPr/>
        </p:nvSpPr>
        <p:spPr>
          <a:xfrm>
            <a:off x="1108650" y="2724275"/>
            <a:ext cx="146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BFBFE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Безопасность</a:t>
            </a:r>
            <a:endParaRPr sz="1500">
              <a:solidFill>
                <a:srgbClr val="FBFB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8" name="Google Shape;258;p54"/>
          <p:cNvSpPr txBox="1"/>
          <p:nvPr/>
        </p:nvSpPr>
        <p:spPr>
          <a:xfrm>
            <a:off x="1235225" y="3394475"/>
            <a:ext cx="146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BFBFE"/>
                </a:solidFill>
                <a:latin typeface="Roboto Medium"/>
                <a:ea typeface="Roboto Medium"/>
                <a:cs typeface="Roboto Medium"/>
                <a:sym typeface="Roboto Medium"/>
              </a:rPr>
              <a:t>Управление</a:t>
            </a:r>
            <a:endParaRPr sz="1500">
              <a:solidFill>
                <a:srgbClr val="FBFB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9" name="Google Shape;259;p54"/>
          <p:cNvSpPr txBox="1"/>
          <p:nvPr/>
        </p:nvSpPr>
        <p:spPr>
          <a:xfrm>
            <a:off x="3510500" y="2047562"/>
            <a:ext cx="140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BFBFE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Архитектура</a:t>
            </a:r>
            <a:endParaRPr sz="1500">
              <a:solidFill>
                <a:srgbClr val="FBFB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0" name="Google Shape;260;p54"/>
          <p:cNvSpPr txBox="1"/>
          <p:nvPr/>
        </p:nvSpPr>
        <p:spPr>
          <a:xfrm>
            <a:off x="3559375" y="2724275"/>
            <a:ext cx="146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BFBFE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Science </a:t>
            </a:r>
            <a:endParaRPr sz="1500">
              <a:solidFill>
                <a:srgbClr val="FBFB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1" name="Google Shape;261;p54"/>
          <p:cNvSpPr txBox="1"/>
          <p:nvPr/>
        </p:nvSpPr>
        <p:spPr>
          <a:xfrm>
            <a:off x="3292625" y="3401000"/>
            <a:ext cx="202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BFBFE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Аналитика и анализ</a:t>
            </a:r>
            <a:endParaRPr sz="1500">
              <a:solidFill>
                <a:srgbClr val="FBFB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2" name="Google Shape;262;p54"/>
          <p:cNvSpPr txBox="1"/>
          <p:nvPr/>
        </p:nvSpPr>
        <p:spPr>
          <a:xfrm>
            <a:off x="5662300" y="2047562"/>
            <a:ext cx="185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BFBFE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Инфраструктура</a:t>
            </a:r>
            <a:endParaRPr sz="1500">
              <a:solidFill>
                <a:srgbClr val="FBFB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3" name="Google Shape;263;p54"/>
          <p:cNvSpPr txBox="1"/>
          <p:nvPr/>
        </p:nvSpPr>
        <p:spPr>
          <a:xfrm>
            <a:off x="5981625" y="2724275"/>
            <a:ext cx="146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BFBFE"/>
                </a:solidFill>
                <a:latin typeface="Roboto Medium"/>
                <a:ea typeface="Roboto Medium"/>
                <a:cs typeface="Roboto Medium"/>
                <a:sym typeface="Roboto Medium"/>
              </a:rPr>
              <a:t>GameDev</a:t>
            </a:r>
            <a:endParaRPr sz="1500">
              <a:solidFill>
                <a:srgbClr val="FBFB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4" name="Google Shape;264;p54"/>
          <p:cNvSpPr txBox="1"/>
          <p:nvPr/>
        </p:nvSpPr>
        <p:spPr>
          <a:xfrm>
            <a:off x="5855050" y="3394475"/>
            <a:ext cx="146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BFBFE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Тестирование</a:t>
            </a:r>
            <a:endParaRPr sz="1500">
              <a:solidFill>
                <a:srgbClr val="FBFB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44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Специализация C# Developer</a:t>
            </a:r>
            <a:endParaRPr/>
          </a:p>
        </p:txBody>
      </p:sp>
      <p:sp>
        <p:nvSpPr>
          <p:cNvPr id="1028" name="Google Shape;1028;p144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8B8EE3"/>
              </a:buClr>
              <a:buSzPts val="1700"/>
              <a:buChar char="●"/>
            </a:pPr>
            <a:r>
              <a:rPr lang="ru"/>
              <a:t> Подойдёт начинающим</a:t>
            </a:r>
            <a:endParaRPr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8B8EE3"/>
              </a:buClr>
              <a:buSzPts val="1700"/>
              <a:buChar char="●"/>
            </a:pPr>
            <a:r>
              <a:rPr lang="ru"/>
              <a:t> 12 месяцев</a:t>
            </a:r>
            <a:endParaRPr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8B8EE3"/>
              </a:buClr>
              <a:buSzPts val="1700"/>
              <a:buChar char="●"/>
            </a:pPr>
            <a:r>
              <a:rPr lang="ru"/>
              <a:t> 2 ступени, в конце каждой – проектная работа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45"/>
          <p:cNvSpPr/>
          <p:nvPr/>
        </p:nvSpPr>
        <p:spPr>
          <a:xfrm>
            <a:off x="842075" y="348975"/>
            <a:ext cx="3357000" cy="5007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 ступень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145"/>
          <p:cNvSpPr/>
          <p:nvPr/>
        </p:nvSpPr>
        <p:spPr>
          <a:xfrm>
            <a:off x="4694434" y="348975"/>
            <a:ext cx="33360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2 ступень</a:t>
            </a:r>
            <a:endParaRPr b="1" sz="1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145"/>
          <p:cNvSpPr txBox="1"/>
          <p:nvPr/>
        </p:nvSpPr>
        <p:spPr>
          <a:xfrm>
            <a:off x="842075" y="917950"/>
            <a:ext cx="3336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Освоите принципы объектно-ориентированного программирования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Научитесь работать с платформой .NET Core и средой разработки Visual Studio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Сможете управлять версиями кода с помощью системы контроля версий Git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Получите основы работы со SQL базами данных (на примере SQLitе)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Научитесь использовать язык запросов LINQ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Сделаете свой первый проект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Google Shape;1036;p145"/>
          <p:cNvSpPr txBox="1"/>
          <p:nvPr/>
        </p:nvSpPr>
        <p:spPr>
          <a:xfrm>
            <a:off x="4673575" y="917950"/>
            <a:ext cx="30570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Научитесь упрощать разработку, повысите качество кода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Освоите продвинутые инструменты бэкенда и возможности C#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Изучите методологии и подходы в разработке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Реализуете проект в Scrum-команде</a:t>
            </a:r>
            <a:br>
              <a:rPr lang="ru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ru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46"/>
          <p:cNvSpPr/>
          <p:nvPr/>
        </p:nvSpPr>
        <p:spPr>
          <a:xfrm>
            <a:off x="4694434" y="348975"/>
            <a:ext cx="3336000" cy="500700"/>
          </a:xfrm>
          <a:prstGeom prst="roundRect">
            <a:avLst>
              <a:gd fmla="val 16667" name="adj"/>
            </a:avLst>
          </a:prstGeom>
          <a:solidFill>
            <a:srgbClr val="8B8EE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 ступень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146"/>
          <p:cNvSpPr txBox="1"/>
          <p:nvPr/>
        </p:nvSpPr>
        <p:spPr>
          <a:xfrm>
            <a:off x="842075" y="917950"/>
            <a:ext cx="3336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Освоите принципы объектно-ориентированного программирования</a:t>
            </a:r>
            <a:endParaRPr sz="12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Научитесь работать с платформой .NET Core и средой разработки Visual Studio</a:t>
            </a:r>
            <a:endParaRPr sz="12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Сможете управлять версиями кода с помощью системы контроля версий Git</a:t>
            </a:r>
            <a:endParaRPr sz="12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Получите основы работы со SQL базами данных (на примере SQLitе)</a:t>
            </a:r>
            <a:endParaRPr sz="12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Научитесь использовать язык запросов LINQ</a:t>
            </a:r>
            <a:endParaRPr sz="12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Сделаете свой первый проект</a:t>
            </a:r>
            <a:endParaRPr sz="12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146"/>
          <p:cNvSpPr txBox="1"/>
          <p:nvPr/>
        </p:nvSpPr>
        <p:spPr>
          <a:xfrm>
            <a:off x="4673575" y="917950"/>
            <a:ext cx="31251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Научитесь упрощать разработку, повысите качество кода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Освоите продвинутые инструменты бэкенда и возможности C#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Изучите методологии и подходы в разработке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Реализуете проект в Scrum-команде</a:t>
            </a:r>
            <a:b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146"/>
          <p:cNvSpPr/>
          <p:nvPr/>
        </p:nvSpPr>
        <p:spPr>
          <a:xfrm>
            <a:off x="842084" y="348975"/>
            <a:ext cx="33360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1 ступень</a:t>
            </a:r>
            <a:endParaRPr b="1" sz="1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47"/>
          <p:cNvSpPr txBox="1"/>
          <p:nvPr>
            <p:ph type="title"/>
          </p:nvPr>
        </p:nvSpPr>
        <p:spPr>
          <a:xfrm>
            <a:off x="573625" y="349003"/>
            <a:ext cx="85206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Преподаватели</a:t>
            </a:r>
            <a:endParaRPr sz="2500"/>
          </a:p>
        </p:txBody>
      </p:sp>
      <p:pic>
        <p:nvPicPr>
          <p:cNvPr id="1050" name="Google Shape;1050;p147" title="Снимок экрана 2025-03-17 в 19.15.22.png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573625" y="1183150"/>
            <a:ext cx="7374000" cy="3568500"/>
          </a:xfrm>
          <a:prstGeom prst="roundRect">
            <a:avLst>
              <a:gd fmla="val 660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48"/>
          <p:cNvSpPr/>
          <p:nvPr/>
        </p:nvSpPr>
        <p:spPr>
          <a:xfrm>
            <a:off x="4745213" y="3304475"/>
            <a:ext cx="3473400" cy="82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148"/>
          <p:cNvSpPr/>
          <p:nvPr/>
        </p:nvSpPr>
        <p:spPr>
          <a:xfrm>
            <a:off x="1015650" y="3304475"/>
            <a:ext cx="3473400" cy="82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7" name="Google Shape;1057;p148"/>
          <p:cNvSpPr/>
          <p:nvPr/>
        </p:nvSpPr>
        <p:spPr>
          <a:xfrm>
            <a:off x="4745213" y="2278025"/>
            <a:ext cx="3473400" cy="82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148"/>
          <p:cNvSpPr/>
          <p:nvPr/>
        </p:nvSpPr>
        <p:spPr>
          <a:xfrm>
            <a:off x="1015650" y="2278013"/>
            <a:ext cx="3473400" cy="82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148"/>
          <p:cNvSpPr/>
          <p:nvPr/>
        </p:nvSpPr>
        <p:spPr>
          <a:xfrm>
            <a:off x="4745213" y="1246663"/>
            <a:ext cx="3473400" cy="82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Google Shape;1060;p148"/>
          <p:cNvSpPr/>
          <p:nvPr/>
        </p:nvSpPr>
        <p:spPr>
          <a:xfrm>
            <a:off x="1015650" y="1270988"/>
            <a:ext cx="3473400" cy="82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Google Shape;1061;p148"/>
          <p:cNvSpPr txBox="1"/>
          <p:nvPr/>
        </p:nvSpPr>
        <p:spPr>
          <a:xfrm>
            <a:off x="1860175" y="1412275"/>
            <a:ext cx="3013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в </a:t>
            </a:r>
            <a:r>
              <a:rPr b="1" lang="ru" sz="900">
                <a:latin typeface="Roboto"/>
                <a:ea typeface="Roboto"/>
                <a:cs typeface="Roboto"/>
                <a:sym typeface="Roboto"/>
              </a:rPr>
              <a:t>живом </a:t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00">
                <a:latin typeface="Roboto"/>
                <a:ea typeface="Roboto"/>
                <a:cs typeface="Roboto"/>
                <a:sym typeface="Roboto"/>
              </a:rPr>
              <a:t>формате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вебинаров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Google Shape;1062;p148"/>
          <p:cNvSpPr txBox="1"/>
          <p:nvPr/>
        </p:nvSpPr>
        <p:spPr>
          <a:xfrm>
            <a:off x="1763275" y="2458025"/>
            <a:ext cx="2626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normAutofit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ru" sz="900">
                <a:latin typeface="Roboto"/>
                <a:ea typeface="Roboto"/>
                <a:cs typeface="Roboto"/>
                <a:sym typeface="Roboto"/>
              </a:rPr>
              <a:t>навсегда</a:t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148"/>
          <p:cNvSpPr txBox="1"/>
          <p:nvPr/>
        </p:nvSpPr>
        <p:spPr>
          <a:xfrm>
            <a:off x="1763275" y="3466200"/>
            <a:ext cx="24933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</a:t>
            </a:r>
            <a:r>
              <a:rPr b="1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развернутый фидбек</a:t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4" name="Google Shape;1064;p148"/>
          <p:cNvSpPr txBox="1"/>
          <p:nvPr/>
        </p:nvSpPr>
        <p:spPr>
          <a:xfrm>
            <a:off x="5479325" y="1421375"/>
            <a:ext cx="24933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00">
                <a:latin typeface="Roboto"/>
                <a:ea typeface="Roboto"/>
                <a:cs typeface="Roboto"/>
                <a:sym typeface="Roboto"/>
              </a:rPr>
              <a:t>Нетворкинг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: всегда можно задать вопрос опытным коллегам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5" name="Google Shape;1065;p148"/>
          <p:cNvSpPr txBox="1"/>
          <p:nvPr/>
        </p:nvSpPr>
        <p:spPr>
          <a:xfrm>
            <a:off x="5461175" y="24431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00">
                <a:latin typeface="Roboto"/>
                <a:ea typeface="Roboto"/>
                <a:cs typeface="Roboto"/>
                <a:sym typeface="Roboto"/>
              </a:rPr>
              <a:t>Проект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, который вы выполните, поможет </a:t>
            </a:r>
            <a:r>
              <a:rPr b="1" lang="ru" sz="900">
                <a:latin typeface="Roboto"/>
                <a:ea typeface="Roboto"/>
                <a:cs typeface="Roboto"/>
                <a:sym typeface="Roboto"/>
              </a:rPr>
              <a:t>расширить портфолио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6" name="Google Shape;1066;p148"/>
          <p:cNvSpPr txBox="1"/>
          <p:nvPr/>
        </p:nvSpPr>
        <p:spPr>
          <a:xfrm>
            <a:off x="5461175" y="3470075"/>
            <a:ext cx="2529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54000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</a:t>
            </a:r>
            <a:r>
              <a:rPr b="1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обновляется каждый запуск</a:t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148"/>
          <p:cNvSpPr txBox="1"/>
          <p:nvPr/>
        </p:nvSpPr>
        <p:spPr>
          <a:xfrm>
            <a:off x="510625" y="3305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latin typeface="Roboto"/>
                <a:ea typeface="Roboto"/>
                <a:cs typeface="Roboto"/>
                <a:sym typeface="Roboto"/>
              </a:rPr>
              <a:t>Обучение в OTUS</a:t>
            </a:r>
            <a:endParaRPr b="1" sz="3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8" name="Google Shape;106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900" y="1426701"/>
            <a:ext cx="457600" cy="4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850" y="2432713"/>
            <a:ext cx="530550" cy="5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2858" y="3511712"/>
            <a:ext cx="460475" cy="4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8000" y="1435787"/>
            <a:ext cx="460475" cy="4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7996" y="3484487"/>
            <a:ext cx="460475" cy="46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3" name="Google Shape;1073;p148"/>
          <p:cNvGrpSpPr/>
          <p:nvPr/>
        </p:nvGrpSpPr>
        <p:grpSpPr>
          <a:xfrm>
            <a:off x="4917985" y="2388033"/>
            <a:ext cx="490341" cy="549407"/>
            <a:chOff x="4917985" y="2388033"/>
            <a:chExt cx="490341" cy="549407"/>
          </a:xfrm>
        </p:grpSpPr>
        <p:pic>
          <p:nvPicPr>
            <p:cNvPr id="1074" name="Google Shape;1074;p1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17985" y="2476942"/>
              <a:ext cx="460498" cy="460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5" name="Google Shape;1075;p1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60400" y="2388033"/>
              <a:ext cx="247926" cy="2479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49"/>
          <p:cNvSpPr/>
          <p:nvPr/>
        </p:nvSpPr>
        <p:spPr>
          <a:xfrm>
            <a:off x="6019900" y="2008425"/>
            <a:ext cx="2207400" cy="203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149"/>
          <p:cNvSpPr/>
          <p:nvPr/>
        </p:nvSpPr>
        <p:spPr>
          <a:xfrm>
            <a:off x="620838" y="2008425"/>
            <a:ext cx="2338500" cy="2033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highlight>
                <a:srgbClr val="9857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2" name="Google Shape;1082;p149"/>
          <p:cNvSpPr/>
          <p:nvPr/>
        </p:nvSpPr>
        <p:spPr>
          <a:xfrm>
            <a:off x="3267713" y="2008425"/>
            <a:ext cx="2338500" cy="2033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highlight>
                <a:srgbClr val="9857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149"/>
          <p:cNvSpPr txBox="1"/>
          <p:nvPr>
            <p:ph idx="4294967295" type="title"/>
          </p:nvPr>
        </p:nvSpPr>
        <p:spPr>
          <a:xfrm>
            <a:off x="540900" y="410100"/>
            <a:ext cx="47343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b="1" lang="ru" sz="3200"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149"/>
          <p:cNvSpPr txBox="1"/>
          <p:nvPr/>
        </p:nvSpPr>
        <p:spPr>
          <a:xfrm>
            <a:off x="500550" y="950100"/>
            <a:ext cx="553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ru" sz="2100">
                <a:solidFill>
                  <a:srgbClr val="7629BA"/>
                </a:solidFill>
                <a:latin typeface="Roboto"/>
                <a:ea typeface="Roboto"/>
                <a:cs typeface="Roboto"/>
                <a:sym typeface="Roboto"/>
              </a:rPr>
              <a:t>Специализация C# Developer</a:t>
            </a:r>
            <a:endParaRPr b="1" sz="4650">
              <a:solidFill>
                <a:srgbClr val="FFFFFF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100">
              <a:solidFill>
                <a:srgbClr val="7629B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149"/>
          <p:cNvSpPr txBox="1"/>
          <p:nvPr/>
        </p:nvSpPr>
        <p:spPr>
          <a:xfrm>
            <a:off x="726150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b="1" i="0" lang="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</a:t>
            </a: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1" i="0" lang="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.202</a:t>
            </a: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i="0" lang="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3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6" name="Google Shape;1086;p149"/>
          <p:cNvSpPr txBox="1"/>
          <p:nvPr/>
        </p:nvSpPr>
        <p:spPr>
          <a:xfrm>
            <a:off x="813200" y="2122225"/>
            <a:ext cx="195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старт обучения</a:t>
            </a:r>
            <a:endParaRPr b="0" i="0" sz="12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7" name="Google Shape;1087;p149"/>
          <p:cNvSpPr txBox="1"/>
          <p:nvPr/>
        </p:nvSpPr>
        <p:spPr>
          <a:xfrm>
            <a:off x="3649400" y="2122225"/>
            <a:ext cx="156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длительность</a:t>
            </a:r>
            <a:endParaRPr b="0" i="0" sz="12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8" name="Google Shape;1088;p149"/>
          <p:cNvSpPr txBox="1"/>
          <p:nvPr/>
        </p:nvSpPr>
        <p:spPr>
          <a:xfrm>
            <a:off x="3267725" y="2972200"/>
            <a:ext cx="233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 месяцев</a:t>
            </a:r>
            <a:r>
              <a:rPr b="1" i="0" lang="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3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9" name="Google Shape;108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800" y="2185725"/>
            <a:ext cx="1609875" cy="16098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150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50"/>
          <p:cNvSpPr txBox="1"/>
          <p:nvPr>
            <p:ph idx="4294967295" type="title"/>
          </p:nvPr>
        </p:nvSpPr>
        <p:spPr>
          <a:xfrm>
            <a:off x="495050" y="1740443"/>
            <a:ext cx="8520600" cy="16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100">
                <a:solidFill>
                  <a:schemeClr val="lt1"/>
                </a:solidFill>
              </a:rPr>
              <a:t>Подведём </a:t>
            </a:r>
            <a:endParaRPr sz="4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100">
                <a:solidFill>
                  <a:schemeClr val="lt1"/>
                </a:solidFill>
              </a:rPr>
              <a:t>итоги занятия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1096" name="Google Shape;1096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400" y="3625500"/>
            <a:ext cx="1169275" cy="11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51"/>
          <p:cNvSpPr/>
          <p:nvPr/>
        </p:nvSpPr>
        <p:spPr>
          <a:xfrm>
            <a:off x="810498" y="2245425"/>
            <a:ext cx="3119700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Написать какой-то сложный код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151"/>
          <p:cNvSpPr/>
          <p:nvPr/>
        </p:nvSpPr>
        <p:spPr>
          <a:xfrm>
            <a:off x="4789110" y="2245425"/>
            <a:ext cx="3119700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Чтобы сделать классное приложение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151"/>
          <p:cNvSpPr/>
          <p:nvPr/>
        </p:nvSpPr>
        <p:spPr>
          <a:xfrm>
            <a:off x="810475" y="2930531"/>
            <a:ext cx="3119700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Написать какой-то сложный код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151"/>
          <p:cNvSpPr/>
          <p:nvPr/>
        </p:nvSpPr>
        <p:spPr>
          <a:xfrm>
            <a:off x="4789087" y="2905772"/>
            <a:ext cx="3119700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Чтобы сделать классное приложение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151"/>
          <p:cNvSpPr/>
          <p:nvPr/>
        </p:nvSpPr>
        <p:spPr>
          <a:xfrm>
            <a:off x="810475" y="3615660"/>
            <a:ext cx="3119700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Написать какой-то сложный код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151"/>
          <p:cNvSpPr/>
          <p:nvPr/>
        </p:nvSpPr>
        <p:spPr>
          <a:xfrm>
            <a:off x="4789087" y="3615660"/>
            <a:ext cx="3119700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Чтобы сделать классное приложение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7" name="Google Shape;1107;p151"/>
          <p:cNvCxnSpPr>
            <a:stCxn id="1101" idx="3"/>
            <a:endCxn id="1102" idx="1"/>
          </p:cNvCxnSpPr>
          <p:nvPr/>
        </p:nvCxnSpPr>
        <p:spPr>
          <a:xfrm>
            <a:off x="3930198" y="2489775"/>
            <a:ext cx="858900" cy="6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  <p:cxnSp>
        <p:nvCxnSpPr>
          <p:cNvPr id="1108" name="Google Shape;1108;p151"/>
          <p:cNvCxnSpPr>
            <a:stCxn id="1103" idx="3"/>
          </p:cNvCxnSpPr>
          <p:nvPr/>
        </p:nvCxnSpPr>
        <p:spPr>
          <a:xfrm>
            <a:off x="3930175" y="3174881"/>
            <a:ext cx="8589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  <p:cxnSp>
        <p:nvCxnSpPr>
          <p:cNvPr id="1109" name="Google Shape;1109;p151"/>
          <p:cNvCxnSpPr>
            <a:stCxn id="1105" idx="3"/>
          </p:cNvCxnSpPr>
          <p:nvPr/>
        </p:nvCxnSpPr>
        <p:spPr>
          <a:xfrm>
            <a:off x="3930175" y="3860010"/>
            <a:ext cx="8589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  <p:sp>
        <p:nvSpPr>
          <p:cNvPr id="1110" name="Google Shape;1110;p151"/>
          <p:cNvSpPr txBox="1"/>
          <p:nvPr/>
        </p:nvSpPr>
        <p:spPr>
          <a:xfrm>
            <a:off x="575300" y="345238"/>
            <a:ext cx="3785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Теперь вы сможете:</a:t>
            </a:r>
            <a:endParaRPr b="1" sz="2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151"/>
          <p:cNvSpPr txBox="1"/>
          <p:nvPr/>
        </p:nvSpPr>
        <p:spPr>
          <a:xfrm>
            <a:off x="575300" y="843663"/>
            <a:ext cx="45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Проверим достижение целей</a:t>
            </a:r>
            <a:endParaRPr>
              <a:solidFill>
                <a:srgbClr val="9857F3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52"/>
          <p:cNvSpPr txBox="1"/>
          <p:nvPr/>
        </p:nvSpPr>
        <p:spPr>
          <a:xfrm>
            <a:off x="553325" y="345238"/>
            <a:ext cx="3785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Теперь вы сможете:</a:t>
            </a:r>
            <a:endParaRPr b="1" sz="2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152"/>
          <p:cNvSpPr txBox="1"/>
          <p:nvPr/>
        </p:nvSpPr>
        <p:spPr>
          <a:xfrm>
            <a:off x="553325" y="843663"/>
            <a:ext cx="45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Проверим достижение целей</a:t>
            </a:r>
            <a:endParaRPr>
              <a:solidFill>
                <a:srgbClr val="9857F3"/>
              </a:solidFill>
            </a:endParaRPr>
          </a:p>
        </p:txBody>
      </p:sp>
      <p:sp>
        <p:nvSpPr>
          <p:cNvPr id="1118" name="Google Shape;1118;p152"/>
          <p:cNvSpPr/>
          <p:nvPr/>
        </p:nvSpPr>
        <p:spPr>
          <a:xfrm>
            <a:off x="553325" y="2082575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Написать какой-то сложный код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152"/>
          <p:cNvSpPr/>
          <p:nvPr/>
        </p:nvSpPr>
        <p:spPr>
          <a:xfrm>
            <a:off x="553300" y="2825888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Написать какой-то сложный код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152"/>
          <p:cNvSpPr/>
          <p:nvPr/>
        </p:nvSpPr>
        <p:spPr>
          <a:xfrm>
            <a:off x="4694250" y="2799025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Чтобы сделать классное приложение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152"/>
          <p:cNvSpPr/>
          <p:nvPr/>
        </p:nvSpPr>
        <p:spPr>
          <a:xfrm>
            <a:off x="553300" y="3569225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Написать какой-то сложный код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2" name="Google Shape;1122;p152"/>
          <p:cNvCxnSpPr>
            <a:stCxn id="1118" idx="3"/>
            <a:endCxn id="1120" idx="1"/>
          </p:cNvCxnSpPr>
          <p:nvPr/>
        </p:nvCxnSpPr>
        <p:spPr>
          <a:xfrm>
            <a:off x="3938225" y="2347625"/>
            <a:ext cx="756000" cy="716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  <p:cxnSp>
        <p:nvCxnSpPr>
          <p:cNvPr id="1123" name="Google Shape;1123;p152"/>
          <p:cNvCxnSpPr>
            <a:endCxn id="1120" idx="1"/>
          </p:cNvCxnSpPr>
          <p:nvPr/>
        </p:nvCxnSpPr>
        <p:spPr>
          <a:xfrm flipH="1" rot="10800000">
            <a:off x="3938250" y="3064075"/>
            <a:ext cx="756000" cy="26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  <p:cxnSp>
        <p:nvCxnSpPr>
          <p:cNvPr id="1124" name="Google Shape;1124;p152"/>
          <p:cNvCxnSpPr>
            <a:endCxn id="1120" idx="1"/>
          </p:cNvCxnSpPr>
          <p:nvPr/>
        </p:nvCxnSpPr>
        <p:spPr>
          <a:xfrm flipH="1" rot="10800000">
            <a:off x="3891450" y="3064075"/>
            <a:ext cx="802800" cy="76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53"/>
          <p:cNvSpPr txBox="1"/>
          <p:nvPr>
            <p:ph idx="4294967295" type="title"/>
          </p:nvPr>
        </p:nvSpPr>
        <p:spPr>
          <a:xfrm>
            <a:off x="532650" y="3452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для проверки (если считаете уместным)</a:t>
            </a:r>
            <a:endParaRPr/>
          </a:p>
        </p:txBody>
      </p:sp>
      <p:sp>
        <p:nvSpPr>
          <p:cNvPr id="1130" name="Google Shape;1130;p153"/>
          <p:cNvSpPr txBox="1"/>
          <p:nvPr>
            <p:ph idx="4294967295" type="body"/>
          </p:nvPr>
        </p:nvSpPr>
        <p:spPr>
          <a:xfrm>
            <a:off x="961975" y="1698413"/>
            <a:ext cx="7742400" cy="14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Вопрос 1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Вопрос 2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Вопрос 3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5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5"/>
          <p:cNvSpPr txBox="1"/>
          <p:nvPr/>
        </p:nvSpPr>
        <p:spPr>
          <a:xfrm>
            <a:off x="341025" y="1780575"/>
            <a:ext cx="6344100" cy="2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ООП в современной разработке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55"/>
          <p:cNvGrpSpPr/>
          <p:nvPr/>
        </p:nvGrpSpPr>
        <p:grpSpPr>
          <a:xfrm>
            <a:off x="6685188" y="3186217"/>
            <a:ext cx="2248352" cy="1749940"/>
            <a:chOff x="5381172" y="2343150"/>
            <a:chExt cx="3468073" cy="2699276"/>
          </a:xfrm>
        </p:grpSpPr>
        <p:pic>
          <p:nvPicPr>
            <p:cNvPr id="273" name="Google Shape;273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81172" y="2343150"/>
              <a:ext cx="3468073" cy="2699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23997" y="4433674"/>
              <a:ext cx="789923" cy="284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54"/>
          <p:cNvSpPr txBox="1"/>
          <p:nvPr>
            <p:ph idx="4294967295" type="title"/>
          </p:nvPr>
        </p:nvSpPr>
        <p:spPr>
          <a:xfrm>
            <a:off x="535925" y="3452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Подведём итоги</a:t>
            </a:r>
            <a:endParaRPr sz="3000"/>
          </a:p>
        </p:txBody>
      </p:sp>
      <p:sp>
        <p:nvSpPr>
          <p:cNvPr id="1136" name="Google Shape;1136;p154"/>
          <p:cNvSpPr txBox="1"/>
          <p:nvPr>
            <p:ph idx="4294967295" type="body"/>
          </p:nvPr>
        </p:nvSpPr>
        <p:spPr>
          <a:xfrm>
            <a:off x="961975" y="1698413"/>
            <a:ext cx="7742400" cy="14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Тезис 1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Тезис 2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Тезис 3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1137" name="Google Shape;1137;p154"/>
          <p:cNvGrpSpPr/>
          <p:nvPr/>
        </p:nvGrpSpPr>
        <p:grpSpPr>
          <a:xfrm>
            <a:off x="2767177" y="1352578"/>
            <a:ext cx="3048149" cy="989755"/>
            <a:chOff x="4729635" y="887067"/>
            <a:chExt cx="3375207" cy="1399343"/>
          </a:xfrm>
        </p:grpSpPr>
        <p:pic>
          <p:nvPicPr>
            <p:cNvPr id="1138" name="Google Shape;1138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139" name="Google Shape;1139;p154"/>
            <p:cNvSpPr txBox="1"/>
            <p:nvPr/>
          </p:nvSpPr>
          <p:spPr>
            <a:xfrm>
              <a:off x="5150629" y="1216830"/>
              <a:ext cx="2869500" cy="7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Выделите основные идеи занятия, которые нужно запомнить.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55"/>
          <p:cNvSpPr txBox="1"/>
          <p:nvPr>
            <p:ph idx="4294967295" type="title"/>
          </p:nvPr>
        </p:nvSpPr>
        <p:spPr>
          <a:xfrm>
            <a:off x="572875" y="2620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1145" name="Google Shape;1145;p155"/>
          <p:cNvSpPr txBox="1"/>
          <p:nvPr>
            <p:ph idx="4294967295" type="body"/>
          </p:nvPr>
        </p:nvSpPr>
        <p:spPr>
          <a:xfrm>
            <a:off x="961975" y="1204238"/>
            <a:ext cx="7742400" cy="25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Книга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Сайт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Мануал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Статья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Видео 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Приложение/Сервис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900"/>
              <a:buAutoNum type="arabicPeriod"/>
            </a:pPr>
            <a:r>
              <a:rPr lang="ru" sz="1600"/>
              <a:t>Пример кода/конфига и др. на github OTUS</a:t>
            </a:r>
            <a:endParaRPr sz="13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56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56"/>
          <p:cNvSpPr txBox="1"/>
          <p:nvPr/>
        </p:nvSpPr>
        <p:spPr>
          <a:xfrm>
            <a:off x="-6064700" y="-58900"/>
            <a:ext cx="565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156"/>
          <p:cNvSpPr/>
          <p:nvPr/>
        </p:nvSpPr>
        <p:spPr>
          <a:xfrm>
            <a:off x="-6476350" y="-57275"/>
            <a:ext cx="1251600" cy="513000"/>
          </a:xfrm>
          <a:prstGeom prst="roundRect">
            <a:avLst>
              <a:gd fmla="val 16667" name="adj"/>
            </a:avLst>
          </a:prstGeom>
          <a:solidFill>
            <a:srgbClr val="FFD709"/>
          </a:solidFill>
          <a:ln>
            <a:noFill/>
          </a:ln>
          <a:effectLst>
            <a:outerShdw blurRad="85725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Google Shape;1153;p156"/>
          <p:cNvSpPr txBox="1"/>
          <p:nvPr/>
        </p:nvSpPr>
        <p:spPr>
          <a:xfrm>
            <a:off x="-6293525" y="-23975"/>
            <a:ext cx="98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Бонус</a:t>
            </a:r>
            <a:endParaRPr sz="17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54" name="Google Shape;1154;p156"/>
          <p:cNvSpPr/>
          <p:nvPr/>
        </p:nvSpPr>
        <p:spPr>
          <a:xfrm>
            <a:off x="3082913" y="1271600"/>
            <a:ext cx="2742300" cy="891600"/>
          </a:xfrm>
          <a:prstGeom prst="roundRect">
            <a:avLst>
              <a:gd fmla="val 16667" name="adj"/>
            </a:avLst>
          </a:prstGeom>
          <a:solidFill>
            <a:srgbClr val="FFD709"/>
          </a:solidFill>
          <a:ln>
            <a:noFill/>
          </a:ln>
          <a:effectLst>
            <a:outerShdw blurRad="85725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скидка 10%</a:t>
            </a:r>
            <a:endParaRPr sz="2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156"/>
          <p:cNvSpPr txBox="1"/>
          <p:nvPr/>
        </p:nvSpPr>
        <p:spPr>
          <a:xfrm>
            <a:off x="3342863" y="2362538"/>
            <a:ext cx="2222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D70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56" name="Google Shape;1156;p156"/>
          <p:cNvSpPr txBox="1"/>
          <p:nvPr/>
        </p:nvSpPr>
        <p:spPr>
          <a:xfrm>
            <a:off x="2954076" y="2573550"/>
            <a:ext cx="314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покупку курса 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до 1 августа включительно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57" name="Google Shape;1157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9175" y="754925"/>
            <a:ext cx="4022050" cy="45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57"/>
          <p:cNvSpPr/>
          <p:nvPr/>
        </p:nvSpPr>
        <p:spPr>
          <a:xfrm>
            <a:off x="6019900" y="2008425"/>
            <a:ext cx="2207400" cy="203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157"/>
          <p:cNvSpPr/>
          <p:nvPr/>
        </p:nvSpPr>
        <p:spPr>
          <a:xfrm>
            <a:off x="620838" y="2008425"/>
            <a:ext cx="2338500" cy="2033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highlight>
                <a:srgbClr val="9857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157"/>
          <p:cNvSpPr/>
          <p:nvPr/>
        </p:nvSpPr>
        <p:spPr>
          <a:xfrm>
            <a:off x="3267713" y="2008425"/>
            <a:ext cx="2338500" cy="2033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highlight>
                <a:srgbClr val="9857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157"/>
          <p:cNvSpPr txBox="1"/>
          <p:nvPr>
            <p:ph idx="4294967295" type="title"/>
          </p:nvPr>
        </p:nvSpPr>
        <p:spPr>
          <a:xfrm>
            <a:off x="540900" y="410100"/>
            <a:ext cx="47343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b="1" lang="ru" sz="3200">
                <a:latin typeface="Roboto"/>
                <a:ea typeface="Roboto"/>
                <a:cs typeface="Roboto"/>
                <a:sym typeface="Roboto"/>
              </a:rPr>
              <a:t>О курсе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Google Shape;1166;p157"/>
          <p:cNvSpPr txBox="1"/>
          <p:nvPr/>
        </p:nvSpPr>
        <p:spPr>
          <a:xfrm>
            <a:off x="500550" y="950100"/>
            <a:ext cx="553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ru" sz="2100">
                <a:solidFill>
                  <a:srgbClr val="7629BA"/>
                </a:solidFill>
                <a:latin typeface="Roboto"/>
                <a:ea typeface="Roboto"/>
                <a:cs typeface="Roboto"/>
                <a:sym typeface="Roboto"/>
              </a:rPr>
              <a:t>Специализация C# Developer</a:t>
            </a:r>
            <a:endParaRPr b="1" sz="4650">
              <a:solidFill>
                <a:srgbClr val="FFFFFF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100">
              <a:solidFill>
                <a:srgbClr val="7629B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157"/>
          <p:cNvSpPr txBox="1"/>
          <p:nvPr/>
        </p:nvSpPr>
        <p:spPr>
          <a:xfrm>
            <a:off x="726150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b="1" lang="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</a:t>
            </a: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1" lang="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.202</a:t>
            </a: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157"/>
          <p:cNvSpPr txBox="1"/>
          <p:nvPr/>
        </p:nvSpPr>
        <p:spPr>
          <a:xfrm>
            <a:off x="813200" y="2185725"/>
            <a:ext cx="195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старт обучения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69" name="Google Shape;1169;p157"/>
          <p:cNvSpPr txBox="1"/>
          <p:nvPr/>
        </p:nvSpPr>
        <p:spPr>
          <a:xfrm>
            <a:off x="3420800" y="21222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следующий </a:t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открытый урок</a:t>
            </a:r>
            <a:endParaRPr sz="1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70" name="Google Shape;1170;p157"/>
          <p:cNvSpPr txBox="1"/>
          <p:nvPr/>
        </p:nvSpPr>
        <p:spPr>
          <a:xfrm>
            <a:off x="3373030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b="1" lang="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.0</a:t>
            </a: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1" lang="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.202</a:t>
            </a: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1" name="Google Shape;117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800" y="2185725"/>
            <a:ext cx="1609875" cy="16098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158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58"/>
          <p:cNvSpPr txBox="1"/>
          <p:nvPr>
            <p:ph idx="4294967295" type="title"/>
          </p:nvPr>
        </p:nvSpPr>
        <p:spPr>
          <a:xfrm>
            <a:off x="587275" y="1459875"/>
            <a:ext cx="50559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chemeClr val="lt1"/>
                </a:solidFill>
              </a:rPr>
              <a:t>Присоединяйтесь 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chemeClr val="lt1"/>
                </a:solidFill>
              </a:rPr>
              <a:t>к каналу OTUS IT News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ru" sz="1500">
                <a:solidFill>
                  <a:schemeClr val="lt1"/>
                </a:solidFill>
              </a:rPr>
              <a:t>анонсы открытых уроков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ru" sz="1500">
                <a:solidFill>
                  <a:schemeClr val="lt1"/>
                </a:solidFill>
              </a:rPr>
              <a:t>советы от экспертов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ru" sz="1500">
                <a:solidFill>
                  <a:schemeClr val="lt1"/>
                </a:solidFill>
              </a:rPr>
              <a:t>проекты выпускников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8" name="Google Shape;1178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600" y="515275"/>
            <a:ext cx="1958400" cy="4242300"/>
          </a:xfrm>
          <a:prstGeom prst="roundRect">
            <a:avLst>
              <a:gd fmla="val 8802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79" name="Google Shape;1179;p158"/>
          <p:cNvPicPr preferRelativeResize="0"/>
          <p:nvPr/>
        </p:nvPicPr>
        <p:blipFill rotWithShape="1">
          <a:blip r:embed="rId5">
            <a:alphaModFix/>
          </a:blip>
          <a:srcRect b="1463" l="5970" r="5714" t="19833"/>
          <a:stretch/>
        </p:blipFill>
        <p:spPr>
          <a:xfrm>
            <a:off x="4644326" y="2925125"/>
            <a:ext cx="1485900" cy="1585200"/>
          </a:xfrm>
          <a:prstGeom prst="roundRect">
            <a:avLst>
              <a:gd fmla="val 98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80" name="Google Shape;1180;p158" title="chromed-chromed-curso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9263" y="4315340"/>
            <a:ext cx="541813" cy="6254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159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59"/>
          <p:cNvSpPr txBox="1"/>
          <p:nvPr>
            <p:ph idx="4294967295" type="title"/>
          </p:nvPr>
        </p:nvSpPr>
        <p:spPr>
          <a:xfrm>
            <a:off x="570750" y="1201794"/>
            <a:ext cx="7706100" cy="27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lt1"/>
                </a:solidFill>
              </a:rPr>
              <a:t>Пожалуйста, заполните</a:t>
            </a:r>
            <a:br>
              <a:rPr lang="ru" sz="4000">
                <a:solidFill>
                  <a:schemeClr val="lt1"/>
                </a:solidFill>
              </a:rPr>
            </a:br>
            <a:r>
              <a:rPr lang="ru" sz="4000">
                <a:solidFill>
                  <a:schemeClr val="lt1"/>
                </a:solidFill>
              </a:rPr>
              <a:t>опрос о мероприятии!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lt1"/>
                </a:solidFill>
              </a:rPr>
              <a:t>Мы читаем все ваши сообщения 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lt1"/>
                </a:solidFill>
              </a:rPr>
              <a:t>и берем их в работу 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187" name="Google Shape;1187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99" y="4027766"/>
            <a:ext cx="367830" cy="36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472" y="3994675"/>
            <a:ext cx="434002" cy="4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160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60"/>
          <p:cNvSpPr txBox="1"/>
          <p:nvPr>
            <p:ph idx="4294967295" type="title"/>
          </p:nvPr>
        </p:nvSpPr>
        <p:spPr>
          <a:xfrm>
            <a:off x="587275" y="145987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Приходите 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учиться в OTUS!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1195" name="Google Shape;1195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651" y="614200"/>
            <a:ext cx="5819325" cy="452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61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1201" name="Google Shape;120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2"/>
          <p:cNvSpPr txBox="1"/>
          <p:nvPr/>
        </p:nvSpPr>
        <p:spPr>
          <a:xfrm>
            <a:off x="629988" y="691425"/>
            <a:ext cx="84234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b="1" lang="ru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63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2" name="Google Shape;1212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6"/>
          <p:cNvSpPr txBox="1"/>
          <p:nvPr>
            <p:ph idx="4294967295" type="title"/>
          </p:nvPr>
        </p:nvSpPr>
        <p:spPr>
          <a:xfrm>
            <a:off x="900000" y="4045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280" name="Google Shape;280;p56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Кратко об ООП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56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Инкапсуляция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56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Наследование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56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Абстракция</a:t>
            </a:r>
            <a:endParaRPr/>
          </a:p>
        </p:txBody>
      </p:sp>
      <p:sp>
        <p:nvSpPr>
          <p:cNvPr id="284" name="Google Shape;284;p56"/>
          <p:cNvSpPr/>
          <p:nvPr/>
        </p:nvSpPr>
        <p:spPr>
          <a:xfrm>
            <a:off x="1138125" y="4420944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Рефлексия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5" name="Google Shape;285;p56"/>
          <p:cNvCxnSpPr>
            <a:stCxn id="280" idx="1"/>
            <a:endCxn id="28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56"/>
          <p:cNvCxnSpPr>
            <a:stCxn id="281" idx="1"/>
            <a:endCxn id="28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56"/>
          <p:cNvCxnSpPr>
            <a:stCxn id="282" idx="1"/>
            <a:endCxn id="28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56"/>
          <p:cNvCxnSpPr>
            <a:stCxn id="283" idx="1"/>
            <a:endCxn id="289" idx="1"/>
          </p:cNvCxnSpPr>
          <p:nvPr/>
        </p:nvCxnSpPr>
        <p:spPr>
          <a:xfrm>
            <a:off x="1138125" y="3434325"/>
            <a:ext cx="600" cy="5874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9" name="Google Shape;289;p56"/>
          <p:cNvSpPr/>
          <p:nvPr/>
        </p:nvSpPr>
        <p:spPr>
          <a:xfrm>
            <a:off x="1138125" y="3833588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Полиморфизм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" name="Google Shape;290;p56"/>
          <p:cNvCxnSpPr/>
          <p:nvPr/>
        </p:nvCxnSpPr>
        <p:spPr>
          <a:xfrm>
            <a:off x="1138125" y="4014550"/>
            <a:ext cx="600" cy="5874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64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8" name="Google Shape;1218;p164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811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9" name="Google Shape;1219;p164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FFD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164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2AB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164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2" name="Google Shape;1222;p164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005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3" name="Google Shape;1223;p164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E17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4" name="Google Shape;1224;p164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740F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5" name="Google Shape;1225;p164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1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6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6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6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6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6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6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6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6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6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16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6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6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6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6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6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6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6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6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6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6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6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65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6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6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65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6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65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65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165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165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165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165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65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165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65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65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65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65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165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65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65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165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165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65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65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65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65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65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65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65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65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65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65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65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65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65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65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65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65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65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65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66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6" name="Google Shape;1306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1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1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1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1315" name="Google Shape;1315;p16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1316" name="Google Shape;1316;p16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1317" name="Google Shape;1317;p1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1318" name="Google Shape;1318;p1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" name="Google Shape;295;p57"/>
          <p:cNvGraphicFramePr/>
          <p:nvPr/>
        </p:nvGraphicFramePr>
        <p:xfrm>
          <a:off x="620463" y="34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{79A9FBE4-4A2C-48E6-A394-FE84F9D06B2B}</a:tableStyleId>
              </a:tblPr>
              <a:tblGrid>
                <a:gridCol w="3828200"/>
                <a:gridCol w="4203125"/>
              </a:tblGrid>
              <a:tr h="10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Цели вебинара</a:t>
                      </a:r>
                      <a:endParaRPr b="1"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6402B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Смысл</a:t>
                      </a:r>
                      <a:endParaRPr b="1"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6402B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6" name="Google Shape;296;p57"/>
          <p:cNvSpPr/>
          <p:nvPr/>
        </p:nvSpPr>
        <p:spPr>
          <a:xfrm>
            <a:off x="553325" y="2082575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Написать какой-то сложный код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57"/>
          <p:cNvSpPr/>
          <p:nvPr/>
        </p:nvSpPr>
        <p:spPr>
          <a:xfrm>
            <a:off x="4694275" y="2082575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Чтобы быть счастливым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57"/>
          <p:cNvSpPr/>
          <p:nvPr/>
        </p:nvSpPr>
        <p:spPr>
          <a:xfrm>
            <a:off x="553300" y="2825888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Написать какой-то сложный код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57"/>
          <p:cNvSpPr/>
          <p:nvPr/>
        </p:nvSpPr>
        <p:spPr>
          <a:xfrm>
            <a:off x="4694250" y="2799025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Чтобы сделать классное приложение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57"/>
          <p:cNvSpPr/>
          <p:nvPr/>
        </p:nvSpPr>
        <p:spPr>
          <a:xfrm>
            <a:off x="553300" y="3569225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Написать какой-то сложный код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57"/>
          <p:cNvSpPr/>
          <p:nvPr/>
        </p:nvSpPr>
        <p:spPr>
          <a:xfrm>
            <a:off x="4694250" y="3569225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Чтобы зп была 500 млн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57"/>
          <p:cNvCxnSpPr>
            <a:stCxn id="296" idx="3"/>
            <a:endCxn id="297" idx="1"/>
          </p:cNvCxnSpPr>
          <p:nvPr/>
        </p:nvCxnSpPr>
        <p:spPr>
          <a:xfrm>
            <a:off x="3938225" y="2347625"/>
            <a:ext cx="756000" cy="6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  <p:cxnSp>
        <p:nvCxnSpPr>
          <p:cNvPr id="303" name="Google Shape;303;p57"/>
          <p:cNvCxnSpPr/>
          <p:nvPr/>
        </p:nvCxnSpPr>
        <p:spPr>
          <a:xfrm>
            <a:off x="3938200" y="3090638"/>
            <a:ext cx="756000" cy="6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  <p:cxnSp>
        <p:nvCxnSpPr>
          <p:cNvPr id="304" name="Google Shape;304;p57"/>
          <p:cNvCxnSpPr/>
          <p:nvPr/>
        </p:nvCxnSpPr>
        <p:spPr>
          <a:xfrm>
            <a:off x="3938200" y="3833688"/>
            <a:ext cx="756000" cy="6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  <p:sp>
        <p:nvSpPr>
          <p:cNvPr id="305" name="Google Shape;305;p57"/>
          <p:cNvSpPr txBox="1"/>
          <p:nvPr/>
        </p:nvSpPr>
        <p:spPr>
          <a:xfrm>
            <a:off x="620475" y="912475"/>
            <a:ext cx="378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 концу занятия вы сможете</a:t>
            </a:r>
            <a:endParaRPr>
              <a:solidFill>
                <a:srgbClr val="9857F3"/>
              </a:solidFill>
            </a:endParaRPr>
          </a:p>
        </p:txBody>
      </p:sp>
      <p:sp>
        <p:nvSpPr>
          <p:cNvPr id="306" name="Google Shape;306;p57"/>
          <p:cNvSpPr txBox="1"/>
          <p:nvPr/>
        </p:nvSpPr>
        <p:spPr>
          <a:xfrm>
            <a:off x="4448675" y="9124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Для чего вам это уметь</a:t>
            </a:r>
            <a:endParaRPr>
              <a:solidFill>
                <a:srgbClr val="9857F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/>
          <p:nvPr/>
        </p:nvSpPr>
        <p:spPr>
          <a:xfrm>
            <a:off x="553325" y="2082575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Узнать, что такое ООП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58"/>
          <p:cNvSpPr/>
          <p:nvPr/>
        </p:nvSpPr>
        <p:spPr>
          <a:xfrm>
            <a:off x="553300" y="2825888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Познакомиться с основными принципами ООП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58"/>
          <p:cNvSpPr/>
          <p:nvPr/>
        </p:nvSpPr>
        <p:spPr>
          <a:xfrm>
            <a:off x="4694250" y="2799025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Понимать как устроены современные приложения, написанные на C#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8"/>
          <p:cNvSpPr/>
          <p:nvPr/>
        </p:nvSpPr>
        <p:spPr>
          <a:xfrm>
            <a:off x="553300" y="3569225"/>
            <a:ext cx="3384900" cy="5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Увидеть как принципы ООП реализуются на практике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5" name="Google Shape;315;p58"/>
          <p:cNvCxnSpPr>
            <a:stCxn id="311" idx="3"/>
            <a:endCxn id="313" idx="1"/>
          </p:cNvCxnSpPr>
          <p:nvPr/>
        </p:nvCxnSpPr>
        <p:spPr>
          <a:xfrm>
            <a:off x="3938225" y="2347625"/>
            <a:ext cx="756000" cy="716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  <p:cxnSp>
        <p:nvCxnSpPr>
          <p:cNvPr id="316" name="Google Shape;316;p58"/>
          <p:cNvCxnSpPr>
            <a:endCxn id="313" idx="1"/>
          </p:cNvCxnSpPr>
          <p:nvPr/>
        </p:nvCxnSpPr>
        <p:spPr>
          <a:xfrm flipH="1" rot="10800000">
            <a:off x="3938250" y="3064075"/>
            <a:ext cx="756000" cy="26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  <p:cxnSp>
        <p:nvCxnSpPr>
          <p:cNvPr id="317" name="Google Shape;317;p58"/>
          <p:cNvCxnSpPr>
            <a:stCxn id="314" idx="3"/>
          </p:cNvCxnSpPr>
          <p:nvPr/>
        </p:nvCxnSpPr>
        <p:spPr>
          <a:xfrm flipH="1" rot="10800000">
            <a:off x="3938200" y="3063875"/>
            <a:ext cx="779400" cy="770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857F3"/>
            </a:solidFill>
            <a:prstDash val="lgDash"/>
            <a:round/>
            <a:headEnd len="med" w="med" type="none"/>
            <a:tailEnd len="med" w="med" type="stealth"/>
          </a:ln>
        </p:spPr>
      </p:cxnSp>
      <p:graphicFrame>
        <p:nvGraphicFramePr>
          <p:cNvPr id="318" name="Google Shape;318;p58"/>
          <p:cNvGraphicFramePr/>
          <p:nvPr/>
        </p:nvGraphicFramePr>
        <p:xfrm>
          <a:off x="620463" y="34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{79A9FBE4-4A2C-48E6-A394-FE84F9D06B2B}</a:tableStyleId>
              </a:tblPr>
              <a:tblGrid>
                <a:gridCol w="3828200"/>
                <a:gridCol w="4203125"/>
              </a:tblGrid>
              <a:tr h="106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Цели вебинара</a:t>
                      </a:r>
                      <a:endParaRPr b="1"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6402B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Смысл</a:t>
                      </a:r>
                      <a:endParaRPr b="1"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6402B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p58"/>
          <p:cNvSpPr txBox="1"/>
          <p:nvPr/>
        </p:nvSpPr>
        <p:spPr>
          <a:xfrm>
            <a:off x="620475" y="912475"/>
            <a:ext cx="378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 концу занятия вы сможете</a:t>
            </a:r>
            <a:endParaRPr>
              <a:solidFill>
                <a:srgbClr val="9857F3"/>
              </a:solidFill>
            </a:endParaRPr>
          </a:p>
        </p:txBody>
      </p:sp>
      <p:sp>
        <p:nvSpPr>
          <p:cNvPr id="320" name="Google Shape;320;p58"/>
          <p:cNvSpPr txBox="1"/>
          <p:nvPr/>
        </p:nvSpPr>
        <p:spPr>
          <a:xfrm>
            <a:off x="4448675" y="9124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Для чего вам это уметь</a:t>
            </a:r>
            <a:endParaRPr>
              <a:solidFill>
                <a:srgbClr val="9857F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9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9"/>
          <p:cNvSpPr txBox="1"/>
          <p:nvPr/>
        </p:nvSpPr>
        <p:spPr>
          <a:xfrm>
            <a:off x="502325" y="1848300"/>
            <a:ext cx="568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Кратко об ООП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725" y="3415700"/>
            <a:ext cx="1251100" cy="1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Функциональное программирование</a:t>
            </a:r>
            <a:endParaRPr sz="2800"/>
          </a:p>
        </p:txBody>
      </p:sp>
      <p:sp>
        <p:nvSpPr>
          <p:cNvPr descr="Принципы ООП, инкапсуляция, абстракция, наследование, полиморфизм, Unity, C#" id="333" name="Google Shape;333;p60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0"/>
          <p:cNvSpPr/>
          <p:nvPr/>
        </p:nvSpPr>
        <p:spPr>
          <a:xfrm>
            <a:off x="6096523" y="2553696"/>
            <a:ext cx="2177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C: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b="0" i="0" lang="ru" sz="12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 = </a:t>
            </a:r>
            <a:r>
              <a:rPr b="0" i="0" lang="ru" sz="12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sum = a + b;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35" name="Google Shape;335;p60"/>
          <p:cNvSpPr/>
          <p:nvPr/>
        </p:nvSpPr>
        <p:spPr>
          <a:xfrm>
            <a:off x="635349" y="2667206"/>
            <a:ext cx="433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ассемблера: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mov</a:t>
            </a:r>
            <a:r>
              <a:rPr b="0" i="0" lang="ru" sz="1200" u="none" cap="none" strike="noStrike">
                <a:solidFill>
                  <a:srgbClr val="083C9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ax</a:t>
            </a:r>
            <a:r>
              <a:rPr b="0" i="0" lang="ru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ru" sz="1200" u="none" cap="none" strike="noStrike">
                <a:solidFill>
                  <a:srgbClr val="083C92"/>
                </a:solidFill>
                <a:latin typeface="Consolas"/>
                <a:ea typeface="Consolas"/>
                <a:cs typeface="Consolas"/>
                <a:sym typeface="Consolas"/>
              </a:rPr>
              <a:t> 0x6h  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ru" sz="1200" u="none" cap="none" strike="noStrik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; заносим в АX число 6</a:t>
            </a:r>
            <a:endParaRPr b="0" i="0" sz="1200" u="none" cap="none" strike="noStrike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mov</a:t>
            </a:r>
            <a:r>
              <a:rPr b="0" i="0" lang="ru" sz="1200" u="none" cap="none" strike="noStrike">
                <a:solidFill>
                  <a:srgbClr val="083C9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cx</a:t>
            </a:r>
            <a:r>
              <a:rPr b="0" i="0" lang="ru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ru" sz="1200" u="none" cap="none" strike="noStrike">
                <a:solidFill>
                  <a:srgbClr val="083C92"/>
                </a:solidFill>
                <a:latin typeface="Consolas"/>
                <a:ea typeface="Consolas"/>
                <a:cs typeface="Consolas"/>
                <a:sym typeface="Consolas"/>
              </a:rPr>
              <a:t> 0x8h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ru" sz="1200" u="none" cap="none" strike="noStrik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; заносим в АX число 8</a:t>
            </a:r>
            <a:endParaRPr b="0" i="0" sz="1200" u="none" cap="none" strike="noStrike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mov</a:t>
            </a:r>
            <a:r>
              <a:rPr b="0" i="0" lang="ru" sz="1200" u="none" cap="none" strike="noStrike">
                <a:solidFill>
                  <a:srgbClr val="083C9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dx</a:t>
            </a:r>
            <a:r>
              <a:rPr b="0" i="0" lang="ru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ru" sz="1200" u="none" cap="none" strike="noStrike">
                <a:solidFill>
                  <a:srgbClr val="083C9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cx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0" i="0" lang="ru" sz="1200" u="none" cap="none" strike="noStrik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; копируем CX в DX, DX = 6</a:t>
            </a:r>
            <a:endParaRPr b="0" i="0" sz="1200" u="none" cap="none" strike="noStrike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b="0" i="0" lang="ru" sz="1200" u="none" cap="none" strike="noStrike">
                <a:solidFill>
                  <a:srgbClr val="083C9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dx</a:t>
            </a:r>
            <a:r>
              <a:rPr b="0" i="0" lang="ru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ru" sz="1200" u="none" cap="none" strike="noStrike">
                <a:solidFill>
                  <a:srgbClr val="083C9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ax</a:t>
            </a:r>
            <a:r>
              <a:rPr b="0" i="0" lang="ru" sz="1200" u="none" cap="none" strike="noStrike">
                <a:solidFill>
                  <a:srgbClr val="083C9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ru" sz="1200" u="none" cap="none" strike="noStrik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; DX = DX + AX</a:t>
            </a:r>
            <a:endParaRPr b="0" i="0" sz="1200" u="none" cap="none" strike="noStrike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60"/>
          <p:cNvSpPr/>
          <p:nvPr/>
        </p:nvSpPr>
        <p:spPr>
          <a:xfrm>
            <a:off x="500550" y="1099901"/>
            <a:ext cx="7113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 ООП в разработке использовался другой подход — процедурный. Программа представляется в нем как набор процедур и функций — подпрограмм, которые выполняют определенный блок кода с нужными входящими данными. </a:t>
            </a:r>
            <a:endParaRPr/>
          </a:p>
        </p:txBody>
      </p:sp>
      <p:pic>
        <p:nvPicPr>
          <p:cNvPr descr="https://lh7-rt.googleusercontent.com/slidesz/AGV_vUfBAh14117XBEAqtSepoNSzBb2WeAq3IYHfQYLk6IoQ1o1vvU24b-7zJNJFqAAilsQEtQR7HI4xu6_uk4mcbhWhpHKpnq54h3tqNQBPQRNVcGhMEODGGwcJGaIyzlfCJri1NgsM6IO2aO0vpzRqlpazILP4ueo=s2048?key=j_orzxdcFzmLafYJrIFlzA" id="337" name="Google Shape;33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6199" y="2951855"/>
            <a:ext cx="619381" cy="61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Функциональное программирование</a:t>
            </a:r>
            <a:endParaRPr sz="2800"/>
          </a:p>
        </p:txBody>
      </p:sp>
      <p:sp>
        <p:nvSpPr>
          <p:cNvPr descr="Принципы ООП, инкапсуляция, абстракция, наследование, полиморфизм, Unity, C#" id="343" name="Google Shape;343;p6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1"/>
          <p:cNvSpPr/>
          <p:nvPr/>
        </p:nvSpPr>
        <p:spPr>
          <a:xfrm>
            <a:off x="578593" y="1164170"/>
            <a:ext cx="43656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Функциональное программирование хорошо подходит для легких программ без сложной структуры. Но если блоки кода большие, а функций сотни, придется редактировать каждую из них, продумывать новую логику. В результате может образоваться много плохо читаемого, перемешанного кода («спагетти-кода).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Минусы использования функционального программирования </a:t>
            </a: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крупных проектов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Сложно управлять кодом в виду того, что становится сложно декомпозировать код.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Отсутствовала инкапсуляция, в виду этого была нарушена связь между кодом и данными.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Необходимо было копировать код и, как следствие, его дублировать.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ООП спагетти-код" id="345" name="Google Shape;34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972" y="1633307"/>
            <a:ext cx="3375669" cy="225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2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Что такое ООП?</a:t>
            </a:r>
            <a:endParaRPr sz="2800"/>
          </a:p>
        </p:txBody>
      </p:sp>
      <p:sp>
        <p:nvSpPr>
          <p:cNvPr descr="Принципы ООП, инкапсуляция, абстракция, наследование, полиморфизм, Unity, C#" id="351" name="Google Shape;351;p62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2"/>
          <p:cNvSpPr/>
          <p:nvPr/>
        </p:nvSpPr>
        <p:spPr>
          <a:xfrm>
            <a:off x="500550" y="1006050"/>
            <a:ext cx="8190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Объектно-ориентированное программирование (ООП) — это подход, при котором программа рассматривается как набор объектов, взаимодействующих друг с другом. У каждого есть свойства и поведение. </a:t>
            </a:r>
            <a:endParaRPr b="0" i="0" sz="14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ООП – это программирование с помощью классов и объектов.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207" y="1956281"/>
            <a:ext cx="5461176" cy="2691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Что из перечисленного ниже НЕ является принципом ООП?</a:t>
            </a:r>
            <a:endParaRPr sz="2800"/>
          </a:p>
        </p:txBody>
      </p:sp>
      <p:sp>
        <p:nvSpPr>
          <p:cNvPr descr="Принципы ООП, инкапсуляция, абстракция, наследование, полиморфизм, Unity, C#" id="359" name="Google Shape;359;p63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avel\Downloads\maxresdefault.jpg" id="360" name="Google Shape;36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8793" y="1363410"/>
            <a:ext cx="4933814" cy="321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6"/>
          <p:cNvSpPr/>
          <p:nvPr/>
        </p:nvSpPr>
        <p:spPr>
          <a:xfrm>
            <a:off x="341025" y="553500"/>
            <a:ext cx="5312400" cy="415500"/>
          </a:xfrm>
          <a:prstGeom prst="roundRect">
            <a:avLst>
              <a:gd fmla="val 16667" name="adj"/>
            </a:avLst>
          </a:prstGeom>
          <a:solidFill>
            <a:srgbClr val="740FB4"/>
          </a:solidFill>
          <a:ln>
            <a:noFill/>
          </a:ln>
          <a:effectLst>
            <a:outerShdw blurRad="200025" rotWithShape="0" algn="bl" dir="5400000" dist="28575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46"/>
          <p:cNvSpPr txBox="1"/>
          <p:nvPr/>
        </p:nvSpPr>
        <p:spPr>
          <a:xfrm>
            <a:off x="341025" y="1852525"/>
            <a:ext cx="70356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ООП в современной разработке</a:t>
            </a:r>
            <a:endParaRPr b="1" sz="3000">
              <a:solidFill>
                <a:srgbClr val="0F0F1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46"/>
          <p:cNvSpPr txBox="1"/>
          <p:nvPr/>
        </p:nvSpPr>
        <p:spPr>
          <a:xfrm>
            <a:off x="480050" y="553500"/>
            <a:ext cx="540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Открытый урок курса «Специализация C# Developer»</a:t>
            </a:r>
            <a:endParaRPr sz="150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0" name="Google Shape;1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46"/>
          <p:cNvGrpSpPr/>
          <p:nvPr/>
        </p:nvGrpSpPr>
        <p:grpSpPr>
          <a:xfrm>
            <a:off x="6685188" y="3186217"/>
            <a:ext cx="2248352" cy="1749940"/>
            <a:chOff x="5381172" y="2343150"/>
            <a:chExt cx="3468073" cy="2699276"/>
          </a:xfrm>
        </p:grpSpPr>
        <p:pic>
          <p:nvPicPr>
            <p:cNvPr id="172" name="Google Shape;172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81172" y="2343150"/>
              <a:ext cx="3468073" cy="2699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23997" y="4433674"/>
              <a:ext cx="789923" cy="284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Принципы ООП</a:t>
            </a:r>
            <a:endParaRPr sz="2800"/>
          </a:p>
        </p:txBody>
      </p:sp>
      <p:sp>
        <p:nvSpPr>
          <p:cNvPr descr="Принципы ООП, инкапсуляция, абстракция, наследование, полиморфизм, Unity, C#" id="366" name="Google Shape;366;p64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4"/>
          <p:cNvSpPr/>
          <p:nvPr/>
        </p:nvSpPr>
        <p:spPr>
          <a:xfrm>
            <a:off x="579936" y="1294291"/>
            <a:ext cx="37020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Объектно-ориентированное программирование основано на следующих принципах: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Инкапсуляция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Наследование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Полиморфизм (типов)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Абстракция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ринципы ООП" id="368" name="Google Shape;36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4600" y="1570245"/>
            <a:ext cx="5280212" cy="24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5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5"/>
          <p:cNvSpPr txBox="1"/>
          <p:nvPr/>
        </p:nvSpPr>
        <p:spPr>
          <a:xfrm>
            <a:off x="502325" y="1848300"/>
            <a:ext cx="568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Инкапусляция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725" y="3415700"/>
            <a:ext cx="1251100" cy="1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Что такое инкапсуляция?</a:t>
            </a:r>
            <a:endParaRPr/>
          </a:p>
        </p:txBody>
      </p:sp>
      <p:sp>
        <p:nvSpPr>
          <p:cNvPr id="381" name="Google Shape;381;p66"/>
          <p:cNvSpPr txBox="1"/>
          <p:nvPr/>
        </p:nvSpPr>
        <p:spPr>
          <a:xfrm>
            <a:off x="598601" y="1009923"/>
            <a:ext cx="3610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Инкапсуляция заключается в объединении данных и методов, которые с ними работают, внутри одного объекта.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goDaily - Understanding Encapsulation in Programming" id="382" name="Google Shape;38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8835" y="1015080"/>
            <a:ext cx="4219032" cy="360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Содержимое класса</a:t>
            </a:r>
            <a:endParaRPr/>
          </a:p>
        </p:txBody>
      </p:sp>
      <p:sp>
        <p:nvSpPr>
          <p:cNvPr id="388" name="Google Shape;388;p67"/>
          <p:cNvSpPr txBox="1"/>
          <p:nvPr/>
        </p:nvSpPr>
        <p:spPr>
          <a:xfrm>
            <a:off x="598601" y="1009923"/>
            <a:ext cx="2358900" cy="26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C# класс может содержать: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Поля (Fields)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Свойства (Properties)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Методы (Methods)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Конструкторы (Constructors)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67"/>
          <p:cNvSpPr/>
          <p:nvPr/>
        </p:nvSpPr>
        <p:spPr>
          <a:xfrm>
            <a:off x="6121744" y="746826"/>
            <a:ext cx="29178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Coder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//Поле(я)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salary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//Свойство(а)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b="0" i="0" lang="ru" sz="12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;} }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//Метод(ы)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WriteCode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  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//Конструктор(ы)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Coder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   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ООП (объектно-ориентированное программирование) - что это простыми словами:  принципы и суть" id="390" name="Google Shape;39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1903" y="1539438"/>
            <a:ext cx="3481677" cy="2321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8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Права доступа</a:t>
            </a:r>
            <a:endParaRPr/>
          </a:p>
        </p:txBody>
      </p:sp>
      <p:sp>
        <p:nvSpPr>
          <p:cNvPr id="396" name="Google Shape;396;p68"/>
          <p:cNvSpPr txBox="1"/>
          <p:nvPr/>
        </p:nvSpPr>
        <p:spPr>
          <a:xfrm>
            <a:off x="500550" y="1023469"/>
            <a:ext cx="7916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инкапсуляцию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7" name="Google Shape;397;p68"/>
          <p:cNvGraphicFramePr/>
          <p:nvPr/>
        </p:nvGraphicFramePr>
        <p:xfrm>
          <a:off x="500550" y="25940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{A6A5E035-08A3-4820-A2E1-FC9CBC16E113}</a:tableStyleId>
              </a:tblPr>
              <a:tblGrid>
                <a:gridCol w="914400"/>
                <a:gridCol w="2470825"/>
              </a:tblGrid>
              <a:tr h="370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Модификатор</a:t>
                      </a:r>
                      <a:endParaRPr/>
                    </a:p>
                  </a:txBody>
                  <a:tcPr marT="8525" marB="0" marR="8525" marL="8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Описание</a:t>
                      </a:r>
                      <a:endParaRPr/>
                    </a:p>
                  </a:txBody>
                  <a:tcPr marT="8525" marB="0" marR="8525" marL="8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9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public</a:t>
                      </a:r>
                      <a:endParaRPr/>
                    </a:p>
                  </a:txBody>
                  <a:tcPr marT="8525" marB="0" marR="8525" marL="85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Член доступен из любого места, где виден объект.</a:t>
                      </a:r>
                      <a:endParaRPr/>
                    </a:p>
                  </a:txBody>
                  <a:tcPr marT="8525" marB="0" marR="8525" marL="85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9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private</a:t>
                      </a:r>
                      <a:endParaRPr/>
                    </a:p>
                  </a:txBody>
                  <a:tcPr marT="8525" marB="0" marR="8525" marL="85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  <a:endParaRPr/>
                    </a:p>
                  </a:txBody>
                  <a:tcPr marT="8525" marB="0" marR="8525" marL="85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9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protected</a:t>
                      </a:r>
                      <a:endParaRPr/>
                    </a:p>
                  </a:txBody>
                  <a:tcPr marT="8525" marB="0" marR="8525" marL="85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Член доступен в классе и его наследниках.</a:t>
                      </a:r>
                      <a:endParaRPr/>
                    </a:p>
                  </a:txBody>
                  <a:tcPr marT="8525" marB="0" marR="8525" marL="85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900" u="none" cap="none" strike="noStrik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internal</a:t>
                      </a:r>
                      <a:endParaRPr/>
                    </a:p>
                  </a:txBody>
                  <a:tcPr marT="8525" marB="0" marR="8525" marL="85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Член доступен внутри текущей сборки (assembly).</a:t>
                      </a:r>
                      <a:endParaRPr/>
                    </a:p>
                  </a:txBody>
                  <a:tcPr marT="8525" marB="0" marR="8525" marL="85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Курс Java Core - Лекция: Инкапсуляция" id="398" name="Google Shape;39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0309" y="2639986"/>
            <a:ext cx="4430540" cy="208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9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Модификаторы доступа на бытовых примерах</a:t>
            </a:r>
            <a:endParaRPr/>
          </a:p>
        </p:txBody>
      </p:sp>
      <p:sp>
        <p:nvSpPr>
          <p:cNvPr id="404" name="Google Shape;404;p69"/>
          <p:cNvSpPr txBox="1"/>
          <p:nvPr/>
        </p:nvSpPr>
        <p:spPr>
          <a:xfrm>
            <a:off x="572662" y="1424970"/>
            <a:ext cx="3197700" cy="28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предоставляет возможность миру взаимодействовать с созданным объектом.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b="0" i="1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  <a:endParaRPr/>
          </a:p>
        </p:txBody>
      </p:sp>
      <p:pic>
        <p:nvPicPr>
          <p:cNvPr descr="Не поворачивается ключ в замке зажигания - Автоэлектрик 24" id="405" name="Google Shape;40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960" y="1263046"/>
            <a:ext cx="4873314" cy="224060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9"/>
          <p:cNvSpPr/>
          <p:nvPr/>
        </p:nvSpPr>
        <p:spPr>
          <a:xfrm>
            <a:off x="4907597" y="3639946"/>
            <a:ext cx="267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RunEngine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  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0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Модификаторы доступа на бытовых примерах</a:t>
            </a:r>
            <a:endParaRPr/>
          </a:p>
        </p:txBody>
      </p:sp>
      <p:sp>
        <p:nvSpPr>
          <p:cNvPr id="412" name="Google Shape;412;p70"/>
          <p:cNvSpPr txBox="1"/>
          <p:nvPr/>
        </p:nvSpPr>
        <p:spPr>
          <a:xfrm>
            <a:off x="572663" y="1424970"/>
            <a:ext cx="3694500" cy="28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</a:t>
            </a:r>
            <a:r>
              <a:rPr b="0" i="0" lang="ru" sz="14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GetTwist</a:t>
            </a: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  <a:endParaRPr/>
          </a:p>
        </p:txBody>
      </p:sp>
      <p:pic>
        <p:nvPicPr>
          <p:cNvPr descr="Устройство двигателя внутреннего сгорания - autoleek" id="413" name="Google Shape;41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3064" y="1018161"/>
            <a:ext cx="3058808" cy="229410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0"/>
          <p:cNvSpPr/>
          <p:nvPr/>
        </p:nvSpPr>
        <p:spPr>
          <a:xfrm>
            <a:off x="4182527" y="2612193"/>
            <a:ext cx="29055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Engine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GetTwist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  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1" i="0" lang="ru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GetAir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  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1" i="0" lang="ru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angularVelocity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Модификаторы доступа на бытовых примерах</a:t>
            </a:r>
            <a:endParaRPr/>
          </a:p>
        </p:txBody>
      </p:sp>
      <p:sp>
        <p:nvSpPr>
          <p:cNvPr id="420" name="Google Shape;420;p71"/>
          <p:cNvSpPr txBox="1"/>
          <p:nvPr/>
        </p:nvSpPr>
        <p:spPr>
          <a:xfrm>
            <a:off x="572663" y="1424970"/>
            <a:ext cx="3441600" cy="26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protected </a:t>
            </a: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не предоставляет миру возможность взаимодействовать с созданным объектом и служит только для использования в наследовании.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  <a:endParaRPr/>
          </a:p>
        </p:txBody>
      </p:sp>
      <p:pic>
        <p:nvPicPr>
          <p:cNvPr descr="ELING KM GPS Speedometer Odometer 200KM/H for Auto Marine Truck with  Backlight 85mm 12V/24V : Amazon.ca: Automotive" id="421" name="Google Shape;42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3893" y="2087998"/>
            <a:ext cx="1593497" cy="159706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1"/>
          <p:cNvSpPr/>
          <p:nvPr/>
        </p:nvSpPr>
        <p:spPr>
          <a:xfrm>
            <a:off x="5782791" y="1424970"/>
            <a:ext cx="3159300" cy="2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endParaRPr b="0" i="0" sz="1100" u="none" cap="none" strike="noStrike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GetSpeed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   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1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SuperCar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endParaRPr b="0" i="0" sz="1100" u="none" cap="none" strike="noStrike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GetSpeed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   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1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//Переопределение не обязательно</a:t>
            </a:r>
            <a:endParaRPr b="0" i="0" sz="1100" u="none" cap="none" strike="noStrike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Best Practice</a:t>
            </a:r>
            <a:endParaRPr/>
          </a:p>
        </p:txBody>
      </p:sp>
      <p:sp>
        <p:nvSpPr>
          <p:cNvPr id="428" name="Google Shape;428;p72"/>
          <p:cNvSpPr/>
          <p:nvPr/>
        </p:nvSpPr>
        <p:spPr>
          <a:xfrm>
            <a:off x="500549" y="1215777"/>
            <a:ext cx="77670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Всегда обозначайте минимально-необходимый модификатор доступа.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Для членов класса действует правила: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2.1 Для полей – модификатор </a:t>
            </a:r>
            <a:r>
              <a:rPr b="0" i="0" lang="ru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2.2 Для свойств – </a:t>
            </a:r>
            <a:r>
              <a:rPr b="0" i="0" lang="ru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2.3 Для методов – зависит от способа использования: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2.3.1 Методы, использующиеся только внутри кода класса – </a:t>
            </a:r>
            <a:r>
              <a:rPr b="0" i="0" lang="ru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2.3.2 Методы, использующие объект извне – </a:t>
            </a:r>
            <a:r>
              <a:rPr b="0" i="0" lang="ru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2.3.3 Методы, которые должны быть унаследованы, но не доступны извне – </a:t>
            </a:r>
            <a:r>
              <a:rPr b="0" i="0" lang="ru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Инкапсуляция дает следующую информацию</a:t>
            </a:r>
            <a:endParaRPr/>
          </a:p>
        </p:txBody>
      </p:sp>
      <p:sp>
        <p:nvSpPr>
          <p:cNvPr id="434" name="Google Shape;434;p73"/>
          <p:cNvSpPr txBox="1"/>
          <p:nvPr/>
        </p:nvSpPr>
        <p:spPr>
          <a:xfrm>
            <a:off x="500550" y="1512844"/>
            <a:ext cx="77757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Итого, инкапсуляция определяет: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7"/>
          <p:cNvSpPr txBox="1"/>
          <p:nvPr/>
        </p:nvSpPr>
        <p:spPr>
          <a:xfrm>
            <a:off x="53477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3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b="1" i="0" lang="ru" sz="3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b="1" i="0" lang="ru" sz="3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b="1" i="0" lang="ru" sz="35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</a:t>
            </a:r>
            <a:r>
              <a:rPr b="1" i="0" lang="ru" sz="3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b="1" i="0" sz="3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14" y="3778700"/>
            <a:ext cx="603685" cy="60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00" y="3833808"/>
            <a:ext cx="594336" cy="59434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7"/>
          <p:cNvSpPr/>
          <p:nvPr/>
        </p:nvSpPr>
        <p:spPr>
          <a:xfrm>
            <a:off x="635788" y="1070000"/>
            <a:ext cx="962100" cy="4809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47"/>
          <p:cNvSpPr txBox="1"/>
          <p:nvPr/>
        </p:nvSpPr>
        <p:spPr>
          <a:xfrm>
            <a:off x="905325" y="1064150"/>
            <a:ext cx="74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</a:t>
            </a:r>
            <a:endParaRPr sz="20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47"/>
          <p:cNvSpPr/>
          <p:nvPr/>
        </p:nvSpPr>
        <p:spPr>
          <a:xfrm>
            <a:off x="767875" y="1251950"/>
            <a:ext cx="117000" cy="117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4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4"/>
          <p:cNvSpPr txBox="1"/>
          <p:nvPr/>
        </p:nvSpPr>
        <p:spPr>
          <a:xfrm>
            <a:off x="502325" y="1848300"/>
            <a:ext cx="568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Наследование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725" y="3415700"/>
            <a:ext cx="1251100" cy="1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5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Что такое наследование?</a:t>
            </a:r>
            <a:endParaRPr/>
          </a:p>
        </p:txBody>
      </p:sp>
      <p:sp>
        <p:nvSpPr>
          <p:cNvPr id="447" name="Google Shape;447;p75"/>
          <p:cNvSpPr txBox="1"/>
          <p:nvPr/>
        </p:nvSpPr>
        <p:spPr>
          <a:xfrm>
            <a:off x="598601" y="1009925"/>
            <a:ext cx="36621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Наследование</a:t>
            </a: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Класс, члены которого наследуются, называется </a:t>
            </a:r>
            <a:r>
              <a:rPr b="0" i="1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базовым классом</a:t>
            </a: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Класс, который наследует члены базового класса, называется </a:t>
            </a:r>
            <a:r>
              <a:rPr b="0" i="1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производным классом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8" name="Google Shape;44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5700" y="1295400"/>
            <a:ext cx="4019928" cy="241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Синтаксис наследования</a:t>
            </a:r>
            <a:endParaRPr/>
          </a:p>
        </p:txBody>
      </p:sp>
      <p:sp>
        <p:nvSpPr>
          <p:cNvPr id="454" name="Google Shape;454;p76"/>
          <p:cNvSpPr txBox="1"/>
          <p:nvPr/>
        </p:nvSpPr>
        <p:spPr>
          <a:xfrm>
            <a:off x="598600" y="1009925"/>
            <a:ext cx="434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Наследоваться в рамках языка C# допустимо от: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Классов.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Интерфейсов. В случае интерфейсов, как правило – это </a:t>
            </a:r>
            <a:r>
              <a:rPr b="0" i="1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реализация</a:t>
            </a: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Наследование обозначается символом «</a:t>
            </a:r>
            <a:r>
              <a:rPr b="1" i="0" lang="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», следующего после имени класса с указанием всех типов, перечисленных через «</a:t>
            </a:r>
            <a:r>
              <a:rPr b="1" i="0" lang="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», от которых он наследуется. Стоит отметить, что классы наследуются от классов, а в случае с интерфейсами – реализуют их.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Класс может наследоваться только от одного класса, и </a:t>
            </a:r>
            <a:r>
              <a:rPr b="0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быть реализован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от любого количества интерфейсов.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76"/>
          <p:cNvSpPr txBox="1"/>
          <p:nvPr/>
        </p:nvSpPr>
        <p:spPr>
          <a:xfrm>
            <a:off x="4946352" y="1461368"/>
            <a:ext cx="3572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class {</a:t>
            </a:r>
            <a:r>
              <a:rPr b="0" i="0" lang="ru" sz="1400" u="none" cap="none" strike="noStrike">
                <a:solidFill>
                  <a:srgbClr val="00717D"/>
                </a:solidFill>
                <a:latin typeface="Arial"/>
                <a:ea typeface="Arial"/>
                <a:cs typeface="Arial"/>
                <a:sym typeface="Arial"/>
              </a:rPr>
              <a:t>className</a:t>
            </a:r>
            <a:r>
              <a:rPr b="0" i="0" lang="ru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b="0" i="0" sz="1400" u="none" cap="none" strike="noStrik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ru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r>
              <a:rPr b="0" i="0" lang="ru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abstract </a:t>
            </a:r>
            <a:r>
              <a:rPr b="0" i="0" lang="ru" sz="1400" u="none" cap="none" strike="noStrike">
                <a:solidFill>
                  <a:srgbClr val="00717D"/>
                </a:solidFill>
                <a:latin typeface="Arial"/>
                <a:ea typeface="Arial"/>
                <a:cs typeface="Arial"/>
                <a:sym typeface="Arial"/>
              </a:rPr>
              <a:t>classNameParent</a:t>
            </a:r>
            <a:r>
              <a:rPr b="0" i="0" lang="ru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ru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r>
              <a:rPr b="0" i="0" lang="ru" sz="1400" u="none" cap="none" strike="noStrike">
                <a:solidFill>
                  <a:srgbClr val="00717D"/>
                </a:solidFill>
                <a:latin typeface="Arial"/>
                <a:ea typeface="Arial"/>
                <a:cs typeface="Arial"/>
                <a:sym typeface="Arial"/>
              </a:rPr>
              <a:t>interfaceName1</a:t>
            </a:r>
            <a:r>
              <a:rPr b="0" i="0" lang="ru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	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,</a:t>
            </a:r>
            <a:r>
              <a:rPr b="0" i="0" lang="ru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r>
              <a:rPr b="0" i="0" lang="ru" sz="1400" u="none" cap="none" strike="noStrike">
                <a:solidFill>
                  <a:srgbClr val="00717D"/>
                </a:solidFill>
                <a:latin typeface="Arial"/>
                <a:ea typeface="Arial"/>
                <a:cs typeface="Arial"/>
                <a:sym typeface="Arial"/>
              </a:rPr>
              <a:t>interfaceNameN</a:t>
            </a:r>
            <a:r>
              <a:rPr b="0" i="0" lang="ru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//Реализация интерфейсных методов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7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Пример синтаксиса</a:t>
            </a:r>
            <a:endParaRPr/>
          </a:p>
        </p:txBody>
      </p:sp>
      <p:sp>
        <p:nvSpPr>
          <p:cNvPr id="461" name="Google Shape;461;p77"/>
          <p:cNvSpPr txBox="1"/>
          <p:nvPr/>
        </p:nvSpPr>
        <p:spPr>
          <a:xfrm>
            <a:off x="5769010" y="902020"/>
            <a:ext cx="2263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//код класса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IFace1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//код интерфейса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IFace2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//код интерфейса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IFace2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//код класса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С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IFace1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//код класса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2" name="Google Shape;46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1071563"/>
            <a:ext cx="37338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Что наследуется</a:t>
            </a:r>
            <a:endParaRPr/>
          </a:p>
        </p:txBody>
      </p:sp>
      <p:sp>
        <p:nvSpPr>
          <p:cNvPr id="468" name="Google Shape;468;p78"/>
          <p:cNvSpPr txBox="1"/>
          <p:nvPr/>
        </p:nvSpPr>
        <p:spPr>
          <a:xfrm>
            <a:off x="500550" y="1009925"/>
            <a:ext cx="3732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C#, при наследовании у родительского (базового) класса наследуются все </a:t>
            </a:r>
            <a:r>
              <a:rPr b="1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публичные</a:t>
            </a: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b="1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защищенные</a:t>
            </a: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(protected) члены класса, включая: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Поля</a:t>
            </a: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(если они имеют protected или public модификаторы).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Методы</a:t>
            </a: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(с protected или public модификаторами).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Свойства</a:t>
            </a: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(с protected или public модификаторами).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ttps://skillbox.ru/upload/setka_images/10060020022023_cae856732bd4226855875d839121e46dd85999a9.png" id="469" name="Google Shape;46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868" y="1009925"/>
            <a:ext cx="4166370" cy="317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Множественное наследование запрещено</a:t>
            </a:r>
            <a:endParaRPr/>
          </a:p>
        </p:txBody>
      </p:sp>
      <p:pic>
        <p:nvPicPr>
          <p:cNvPr descr="ООП (объектно-ориентированное программирование) - что это простыми словами:  принципы и суть" id="475" name="Google Shape;47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0651" y="1009925"/>
            <a:ext cx="4650096" cy="316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Почему в C# множественное наследование запрещено</a:t>
            </a:r>
            <a:endParaRPr/>
          </a:p>
        </p:txBody>
      </p:sp>
      <p:sp>
        <p:nvSpPr>
          <p:cNvPr id="481" name="Google Shape;481;p80"/>
          <p:cNvSpPr txBox="1"/>
          <p:nvPr/>
        </p:nvSpPr>
        <p:spPr>
          <a:xfrm>
            <a:off x="722997" y="4215181"/>
            <a:ext cx="80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b="1" i="0" lang="ru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SomeMethod</a:t>
            </a:r>
            <a:r>
              <a:rPr b="0" i="0" lang="ru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b="1" i="0" lang="ru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Child?</a:t>
            </a:r>
            <a:endParaRPr/>
          </a:p>
        </p:txBody>
      </p:sp>
      <p:pic>
        <p:nvPicPr>
          <p:cNvPr id="482" name="Google Shape;48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47" y="1354137"/>
            <a:ext cx="6259514" cy="3167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1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Транзитивное наследование</a:t>
            </a:r>
            <a:endParaRPr/>
          </a:p>
        </p:txBody>
      </p:sp>
      <p:pic>
        <p:nvPicPr>
          <p:cNvPr descr="Типы наследования в C++" id="488" name="Google Shape;48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5700" y="1045238"/>
            <a:ext cx="2305050" cy="31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1"/>
          <p:cNvSpPr/>
          <p:nvPr/>
        </p:nvSpPr>
        <p:spPr>
          <a:xfrm>
            <a:off x="633709" y="1045238"/>
            <a:ext cx="31500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Т</a:t>
            </a:r>
            <a:r>
              <a:rPr b="0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ранзитивное наследование</a:t>
            </a:r>
            <a:r>
              <a:rPr b="0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позволяет определить иерархию наследования для набора типов. Другими словами, тип </a:t>
            </a:r>
            <a:r>
              <a:rPr b="1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С</a:t>
            </a:r>
            <a:r>
              <a:rPr b="0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 может наследовать возможности типа </a:t>
            </a:r>
            <a:r>
              <a:rPr b="1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, который в свою очередь наследует от типа </a:t>
            </a:r>
            <a:r>
              <a:rPr b="1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. Благодаря транзитивности наследования члены типа </a:t>
            </a:r>
            <a:r>
              <a:rPr b="1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 будут доступны для типа </a:t>
            </a:r>
            <a:r>
              <a:rPr b="1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ru" sz="1400" u="none" cap="none" strike="noStrike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ru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2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Некоторые нюансы наследования</a:t>
            </a:r>
            <a:endParaRPr/>
          </a:p>
        </p:txBody>
      </p:sp>
      <p:sp>
        <p:nvSpPr>
          <p:cNvPr id="495" name="Google Shape;495;p82"/>
          <p:cNvSpPr txBox="1"/>
          <p:nvPr/>
        </p:nvSpPr>
        <p:spPr>
          <a:xfrm>
            <a:off x="598600" y="1009925"/>
            <a:ext cx="8092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рамках .Net классами 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наследуются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Классы и методы, помеченные ключевым словом </a:t>
            </a:r>
            <a:r>
              <a:rPr b="0" i="0" lang="ru" sz="14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sealed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(запечатанный).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Также есть нюансы, о которых не стоит забывать</a:t>
            </a:r>
            <a:b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Конструкторы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Код конструктора класса-потомка будет воспроизводить код класса-предка. При этом сначала будет выполняться код класса-предка, потом – класса-потомка.</a:t>
            </a:r>
            <a:b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Конструкторы 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унаследованы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они 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становятся доступными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потомке автоматически. Конструктору нужно задать явное наследование конструктора от базового класс через ключевое слово </a:t>
            </a:r>
            <a:r>
              <a:rPr b="0" i="0" lang="ru" sz="14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base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Статичные члены (</a:t>
            </a:r>
            <a:r>
              <a:rPr b="0" i="0" lang="ru" sz="14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Статичные члены класса будут наследовать поведение класса-предка.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Закрытые члены (</a:t>
            </a:r>
            <a:r>
              <a:rPr b="0" i="0" lang="ru" sz="1400" u="none" cap="none" strike="noStrike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К приватным полям и методам класса напрямую обращаться нельзя. При этом допустимо использовать методы для работы с данными членами.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>
                <a:solidFill>
                  <a:schemeClr val="dk1"/>
                </a:solidFill>
              </a:rPr>
              <a:t>Ключевое слово </a:t>
            </a:r>
            <a:r>
              <a:rPr lang="ru">
                <a:solidFill>
                  <a:srgbClr val="0C5ADB"/>
                </a:solidFill>
              </a:rPr>
              <a:t>base</a:t>
            </a:r>
            <a:endParaRPr>
              <a:solidFill>
                <a:srgbClr val="0C5ADB"/>
              </a:solidFill>
            </a:endParaRPr>
          </a:p>
        </p:txBody>
      </p:sp>
      <p:sp>
        <p:nvSpPr>
          <p:cNvPr id="501" name="Google Shape;501;p83"/>
          <p:cNvSpPr txBox="1"/>
          <p:nvPr/>
        </p:nvSpPr>
        <p:spPr>
          <a:xfrm>
            <a:off x="500551" y="1060033"/>
            <a:ext cx="3807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Ключевое слово </a:t>
            </a:r>
            <a:r>
              <a:rPr b="0" i="0" lang="ru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base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используется для доступа к членам базового класса из производного класса.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Используйте его, если вы хотите: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Вызвать метод базового класса.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Определить конструктор базового класса, который должен вызываться при создании экземпляров производного класса.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83"/>
          <p:cNvSpPr txBox="1"/>
          <p:nvPr/>
        </p:nvSpPr>
        <p:spPr>
          <a:xfrm>
            <a:off x="4455399" y="1095841"/>
            <a:ext cx="4397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BaseClass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GetInfo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BaseClass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  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DerivedClass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BaseClass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SomeMethod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base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GetInfo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DerivedClass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: </a:t>
            </a:r>
            <a:r>
              <a:rPr b="0" i="0" lang="ru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base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  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8" title="2MbEmLSUiwk.jpg"/>
          <p:cNvPicPr preferRelativeResize="0"/>
          <p:nvPr/>
        </p:nvPicPr>
        <p:blipFill rotWithShape="1">
          <a:blip r:embed="rId4">
            <a:alphaModFix/>
          </a:blip>
          <a:srcRect b="1811" l="0" r="0" t="1811"/>
          <a:stretch/>
        </p:blipFill>
        <p:spPr>
          <a:xfrm>
            <a:off x="630000" y="1269456"/>
            <a:ext cx="2639700" cy="260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" name="Google Shape;190;p48"/>
          <p:cNvSpPr txBox="1"/>
          <p:nvPr>
            <p:ph idx="4294967295" type="subTitle"/>
          </p:nvPr>
        </p:nvSpPr>
        <p:spPr>
          <a:xfrm>
            <a:off x="3913375" y="1163876"/>
            <a:ext cx="3701700" cy="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9857F3"/>
                </a:solidFill>
              </a:rPr>
              <a:t>Нилов Павел</a:t>
            </a:r>
            <a:endParaRPr b="1" sz="2300">
              <a:solidFill>
                <a:srgbClr val="9857F3"/>
              </a:solidFill>
            </a:endParaRPr>
          </a:p>
        </p:txBody>
      </p:sp>
      <p:sp>
        <p:nvSpPr>
          <p:cNvPr id="191" name="Google Shape;191;p48"/>
          <p:cNvSpPr txBox="1"/>
          <p:nvPr>
            <p:ph idx="4294967295" type="subTitle"/>
          </p:nvPr>
        </p:nvSpPr>
        <p:spPr>
          <a:xfrm>
            <a:off x="3913375" y="1516788"/>
            <a:ext cx="5337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Преподаватель курсов: C# Developer, C# Basic</a:t>
            </a:r>
            <a:endParaRPr b="0" sz="1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48"/>
          <p:cNvSpPr txBox="1"/>
          <p:nvPr/>
        </p:nvSpPr>
        <p:spPr>
          <a:xfrm>
            <a:off x="4181538" y="3418038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@NilovPavel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93" name="Google Shape;1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890" y="3516725"/>
            <a:ext cx="156659" cy="15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3075" y="3803061"/>
            <a:ext cx="180291" cy="18029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8"/>
          <p:cNvSpPr txBox="1"/>
          <p:nvPr/>
        </p:nvSpPr>
        <p:spPr>
          <a:xfrm>
            <a:off x="4181550" y="3716200"/>
            <a:ext cx="199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nilowpavel</a:t>
            </a: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@gmail.com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4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>
                <a:solidFill>
                  <a:srgbClr val="0C5ADB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Запечатанные(</a:t>
            </a:r>
            <a:r>
              <a:rPr lang="ru">
                <a:solidFill>
                  <a:srgbClr val="0C5ADB"/>
                </a:solidFill>
              </a:rPr>
              <a:t>sealed</a:t>
            </a:r>
            <a:r>
              <a:rPr lang="ru">
                <a:solidFill>
                  <a:schemeClr val="dk1"/>
                </a:solidFill>
              </a:rPr>
              <a:t>) классы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088" y="3277359"/>
            <a:ext cx="6278274" cy="1061117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/>
          <p:nvPr/>
        </p:nvSpPr>
        <p:spPr>
          <a:xfrm>
            <a:off x="4771449" y="1502159"/>
            <a:ext cx="3366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sealed</a:t>
            </a:r>
            <a:r>
              <a:rPr b="1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ParentSealed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ChildSealed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ParentSealed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84"/>
          <p:cNvSpPr txBox="1"/>
          <p:nvPr/>
        </p:nvSpPr>
        <p:spPr>
          <a:xfrm>
            <a:off x="709205" y="1507014"/>
            <a:ext cx="385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 запечатанного (</a:t>
            </a:r>
            <a:r>
              <a:rPr b="0" i="0" lang="ru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sealed</a:t>
            </a: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класса наследование запрещено.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Будет выдана ошибка компиляции.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5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>
                <a:solidFill>
                  <a:srgbClr val="0C5ADB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Запечатанные(</a:t>
            </a:r>
            <a:r>
              <a:rPr lang="ru">
                <a:solidFill>
                  <a:srgbClr val="0C5ADB"/>
                </a:solidFill>
              </a:rPr>
              <a:t>sealed</a:t>
            </a:r>
            <a:r>
              <a:rPr lang="ru">
                <a:solidFill>
                  <a:schemeClr val="dk1"/>
                </a:solidFill>
              </a:rPr>
              <a:t>) методы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85"/>
          <p:cNvSpPr/>
          <p:nvPr/>
        </p:nvSpPr>
        <p:spPr>
          <a:xfrm>
            <a:off x="4117869" y="1035754"/>
            <a:ext cx="47685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Speak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// Метод переопределен и запечатан (sealed)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sealed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Speak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Попытка переопределения метода приведет к ошибке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Bulldog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Ошибка компиляции! Speak запечатан в Dog.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Speak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Google Shape;517;p85"/>
          <p:cNvSpPr txBox="1"/>
          <p:nvPr/>
        </p:nvSpPr>
        <p:spPr>
          <a:xfrm>
            <a:off x="635562" y="1132662"/>
            <a:ext cx="334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Переопределить </a:t>
            </a:r>
            <a:r>
              <a:rPr b="0" i="0" lang="ru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sealed</a:t>
            </a: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-метод нельзя.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Будет выдана ошибка компиляции.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8" name="Google Shape;51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753" y="3957335"/>
            <a:ext cx="5975754" cy="888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6"/>
          <p:cNvSpPr txBox="1"/>
          <p:nvPr>
            <p:ph type="title"/>
          </p:nvPr>
        </p:nvSpPr>
        <p:spPr>
          <a:xfrm>
            <a:off x="617151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>
                <a:solidFill>
                  <a:schemeClr val="dk1"/>
                </a:solidFill>
              </a:rPr>
              <a:t>Конструкторы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4" name="Google Shape;524;p86"/>
          <p:cNvSpPr txBox="1"/>
          <p:nvPr/>
        </p:nvSpPr>
        <p:spPr>
          <a:xfrm>
            <a:off x="617151" y="1233888"/>
            <a:ext cx="812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Конструкторы 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унаследованы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они 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становятся доступными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потомке автоматически. Однако конструктор ОБЯЗАН вызвать конструктор базового класса.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Сначала выполняется код конструктора родителя, а затем код конструктора потомка.</a:t>
            </a:r>
            <a:endParaRPr/>
          </a:p>
        </p:txBody>
      </p:sp>
      <p:sp>
        <p:nvSpPr>
          <p:cNvPr id="525" name="Google Shape;525;p86"/>
          <p:cNvSpPr/>
          <p:nvPr/>
        </p:nvSpPr>
        <p:spPr>
          <a:xfrm>
            <a:off x="617151" y="2288817"/>
            <a:ext cx="4672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Если в базовом классе нет конструктора без параметров — обязателен </a:t>
            </a:r>
            <a:r>
              <a:rPr b="0" i="0" lang="ru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base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: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 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86"/>
          <p:cNvSpPr/>
          <p:nvPr/>
        </p:nvSpPr>
        <p:spPr>
          <a:xfrm>
            <a:off x="5406509" y="2288817"/>
            <a:ext cx="31362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Исключением являются конструкторы без параметров.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7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>
                <a:solidFill>
                  <a:schemeClr val="dk1"/>
                </a:solidFill>
              </a:rPr>
              <a:t>Статические члены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87"/>
          <p:cNvSpPr txBox="1"/>
          <p:nvPr/>
        </p:nvSpPr>
        <p:spPr>
          <a:xfrm>
            <a:off x="580330" y="1206306"/>
            <a:ext cx="350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статических членов справедливо следующее: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Статические члены доступны в производном классе.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Их поведение привязано к типу, а не к объекту.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переопределяются.</a:t>
            </a:r>
            <a:endParaRPr/>
          </a:p>
        </p:txBody>
      </p:sp>
      <p:sp>
        <p:nvSpPr>
          <p:cNvPr id="533" name="Google Shape;533;p87"/>
          <p:cNvSpPr/>
          <p:nvPr/>
        </p:nvSpPr>
        <p:spPr>
          <a:xfrm>
            <a:off x="4384825" y="1255514"/>
            <a:ext cx="40044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Derived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SayHello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Hello from Derived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Base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SayHello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    </a:t>
            </a: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Hello from Base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Base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SayHello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"Hello from Base"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Derived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Base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SayHello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"Hello from Derived"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8"/>
          <p:cNvSpPr txBox="1"/>
          <p:nvPr>
            <p:ph type="title"/>
          </p:nvPr>
        </p:nvSpPr>
        <p:spPr>
          <a:xfrm>
            <a:off x="500550" y="325127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>
                <a:solidFill>
                  <a:schemeClr val="dk1"/>
                </a:solidFill>
              </a:rPr>
              <a:t>Приватные члены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9" name="Google Shape;539;p88"/>
          <p:cNvSpPr/>
          <p:nvPr/>
        </p:nvSpPr>
        <p:spPr>
          <a:xfrm>
            <a:off x="500550" y="1059928"/>
            <a:ext cx="8085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Приватные члены в C# </a:t>
            </a: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наследуются в прямом смысле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к ним </a:t>
            </a: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нет доступа из кода в производном классе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даже если находятся в иерархии.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Но! Они </a:t>
            </a: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существуют в объекте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потомка (то есть память выделена), и к ним можно получать </a:t>
            </a: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доступ косвенно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через защищённые или публичные методы/свойства базового класса.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88"/>
          <p:cNvSpPr/>
          <p:nvPr/>
        </p:nvSpPr>
        <p:spPr>
          <a:xfrm>
            <a:off x="500550" y="2002126"/>
            <a:ext cx="3335400" cy="2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❌</a:t>
            </a: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Прямой доступ — невозможен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Parent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secret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ru" sz="11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Parent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ShowSecret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</a:t>
            </a:r>
            <a:r>
              <a:rPr b="0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❌</a:t>
            </a: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Ошибка компиляции: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'secret' недоступен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   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secret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1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88"/>
          <p:cNvSpPr/>
          <p:nvPr/>
        </p:nvSpPr>
        <p:spPr>
          <a:xfrm>
            <a:off x="4473810" y="2002127"/>
            <a:ext cx="4062600" cy="2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Косвенный доступ через protected-метод</a:t>
            </a:r>
            <a:endParaRPr b="0" i="0" sz="11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Parent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secret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ru" sz="11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GetSecret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=&gt;</a:t>
            </a:r>
            <a:r>
              <a:rPr b="1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secret</a:t>
            </a:r>
            <a:r>
              <a:rPr b="1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Parent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RevealSecret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	$"Inherited secret: {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GetSecret</a:t>
            </a:r>
            <a:r>
              <a:rPr b="0" i="0" lang="ru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()}"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89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9"/>
          <p:cNvSpPr txBox="1"/>
          <p:nvPr/>
        </p:nvSpPr>
        <p:spPr>
          <a:xfrm>
            <a:off x="502325" y="1848300"/>
            <a:ext cx="568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Абстракция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8" name="Google Shape;54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725" y="3415700"/>
            <a:ext cx="1251100" cy="1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0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Что такое абстракция?</a:t>
            </a:r>
            <a:endParaRPr sz="2800"/>
          </a:p>
        </p:txBody>
      </p:sp>
      <p:sp>
        <p:nvSpPr>
          <p:cNvPr id="554" name="Google Shape;554;p90"/>
          <p:cNvSpPr/>
          <p:nvPr/>
        </p:nvSpPr>
        <p:spPr>
          <a:xfrm>
            <a:off x="500549" y="1177566"/>
            <a:ext cx="8299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Абстракция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это принцип, при котором мы выделяем только 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существенные характеристики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объекта, 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скрывая детали реализации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Это позволяет разработчикам сосредотачиваться на ключевых аспектах системы, не углубляясь во все технические детали реализации.</a:t>
            </a:r>
            <a:endParaRPr/>
          </a:p>
        </p:txBody>
      </p:sp>
      <p:sp>
        <p:nvSpPr>
          <p:cNvPr id="555" name="Google Shape;555;p90"/>
          <p:cNvSpPr/>
          <p:nvPr/>
        </p:nvSpPr>
        <p:spPr>
          <a:xfrm>
            <a:off x="4672902" y="2890110"/>
            <a:ext cx="3513600" cy="1385100"/>
          </a:xfrm>
          <a:prstGeom prst="rect">
            <a:avLst/>
          </a:prstGeom>
          <a:gradFill>
            <a:gsLst>
              <a:gs pos="0">
                <a:srgbClr val="9CE7F5"/>
              </a:gs>
              <a:gs pos="35000">
                <a:srgbClr val="BBEAF6"/>
              </a:gs>
              <a:gs pos="100000">
                <a:srgbClr val="E4F9FC"/>
              </a:gs>
            </a:gsLst>
            <a:lin ang="16200038" scaled="0"/>
          </a:gradFill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" sz="1400" u="none" cap="none" strike="noStrik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Пример: «Небесные тела». Кто-то представляет звезду, кто-то планету, кто-то метеорит, кто-то комету. И все варианты подходят.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" sz="1400" u="none" cap="none" strike="noStrik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Что между ними общего – все они находятся в космическом пространстве.</a:t>
            </a:r>
            <a:endParaRPr b="0" i="1" sz="1400" u="none" cap="none" strike="noStrike">
              <a:solidFill>
                <a:srgbClr val="8F8F8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Диаграмма: Астрономия. Небесные тела | Quizlet" id="556" name="Google Shape;55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774" y="2484938"/>
            <a:ext cx="3021882" cy="2266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1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Суть абстракции</a:t>
            </a:r>
            <a:endParaRPr sz="2800"/>
          </a:p>
        </p:txBody>
      </p:sp>
      <p:sp>
        <p:nvSpPr>
          <p:cNvPr id="562" name="Google Shape;562;p91"/>
          <p:cNvSpPr/>
          <p:nvPr/>
        </p:nvSpPr>
        <p:spPr>
          <a:xfrm>
            <a:off x="500550" y="1009925"/>
            <a:ext cx="45003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Основная идея абстракции - предоставить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общий интерфейс 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объекта.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 каждого автомобиля есть колеса. В общем случае мы не знаем о колесах ничего: ни материала изготовления, ни диаметра. Но мы знаем что они делают: колеса - крутятся.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Разработчик будет знать, чем будет заниматься будущий объект типа, который будет унаследован от абстрактного. На данном этапе реализация - не является обязательной.</a:t>
            </a:r>
            <a:endParaRPr/>
          </a:p>
        </p:txBody>
      </p:sp>
      <p:sp>
        <p:nvSpPr>
          <p:cNvPr descr="https://refactoring.guru/images/refactoring/content/smells/alternative-classes-with-different-interfaces-01.png" id="563" name="Google Shape;563;p9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www.speckras.ru/file/i_pic/wheel.jpg" id="564" name="Google Shape;56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0395" y="1835147"/>
            <a:ext cx="3330882" cy="162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2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Представление абстракции в C#</a:t>
            </a:r>
            <a:endParaRPr sz="2800"/>
          </a:p>
        </p:txBody>
      </p:sp>
      <p:sp>
        <p:nvSpPr>
          <p:cNvPr id="570" name="Google Shape;570;p92"/>
          <p:cNvSpPr/>
          <p:nvPr/>
        </p:nvSpPr>
        <p:spPr>
          <a:xfrm>
            <a:off x="500550" y="1009925"/>
            <a:ext cx="48723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Абстракция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рамках C# представлена двумя сущностями:</a:t>
            </a:r>
            <a:endParaRPr/>
          </a:p>
          <a:p>
            <a:pPr indent="-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Абстрактные классы </a:t>
            </a:r>
            <a:endParaRPr/>
          </a:p>
          <a:p>
            <a:pPr indent="-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Интерфейсы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Преимущества абстракции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Сокрытие деталей.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Пользователю не нужно знать, как реализованы методы, важно лишь, что они делают.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Повышение удобства поддержки кода.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Как пример: изменение внутренней логики не затрагивает интерфейс.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Унификация.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Абстракция задаёт единый интерфейс для работы с объектами разных типов, обеспечивая их взаимозаменяемость.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Важным аспектом абстракции является то, что нельзя создать объект абстрактного типа, так как он допускает неопределенное поведение.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92"/>
          <p:cNvSpPr/>
          <p:nvPr/>
        </p:nvSpPr>
        <p:spPr>
          <a:xfrm>
            <a:off x="5567153" y="1775879"/>
            <a:ext cx="27633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abstract class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AbstractAnimal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Eat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IAnimal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MakeSound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3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Кратко об интерфейсах</a:t>
            </a:r>
            <a:endParaRPr sz="2800"/>
          </a:p>
        </p:txBody>
      </p:sp>
      <p:sp>
        <p:nvSpPr>
          <p:cNvPr id="577" name="Google Shape;577;p93"/>
          <p:cNvSpPr/>
          <p:nvPr/>
        </p:nvSpPr>
        <p:spPr>
          <a:xfrm>
            <a:off x="500550" y="1172991"/>
            <a:ext cx="36051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Интерфейс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ссылочный тип, который может определять некоторый функционал - набор методов и свойств без реализации.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Затем этот функционал реализуют классы и структуры, которые применяют данные интерфейсы.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Начиная с версии C# 8.0 интерфейсы поддерживают реализацию методов и свойств по умолчанию. </a:t>
            </a:r>
            <a:endParaRPr/>
          </a:p>
        </p:txBody>
      </p:sp>
      <p:sp>
        <p:nvSpPr>
          <p:cNvPr id="578" name="Google Shape;578;p93"/>
          <p:cNvSpPr/>
          <p:nvPr/>
        </p:nvSpPr>
        <p:spPr>
          <a:xfrm>
            <a:off x="4351072" y="1172991"/>
            <a:ext cx="45045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ISoldier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Health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i="0" lang="ru" sz="11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}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SubmitRapport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"Солдат сдал раппорт!"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/>
          <p:nvPr>
            <p:ph idx="4294967295" type="title"/>
          </p:nvPr>
        </p:nvSpPr>
        <p:spPr>
          <a:xfrm>
            <a:off x="511400" y="429150"/>
            <a:ext cx="85206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/>
              <a:t>Правила вебинара</a:t>
            </a:r>
            <a:endParaRPr b="1" sz="3200"/>
          </a:p>
        </p:txBody>
      </p:sp>
      <p:sp>
        <p:nvSpPr>
          <p:cNvPr id="201" name="Google Shape;201;p49"/>
          <p:cNvSpPr txBox="1"/>
          <p:nvPr/>
        </p:nvSpPr>
        <p:spPr>
          <a:xfrm>
            <a:off x="1686875" y="1369600"/>
            <a:ext cx="34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Активно участвуем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49"/>
          <p:cNvSpPr txBox="1"/>
          <p:nvPr/>
        </p:nvSpPr>
        <p:spPr>
          <a:xfrm>
            <a:off x="1641925" y="2057969"/>
            <a:ext cx="32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Задаем вопросы в чат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49"/>
          <p:cNvSpPr txBox="1"/>
          <p:nvPr/>
        </p:nvSpPr>
        <p:spPr>
          <a:xfrm>
            <a:off x="1641925" y="2728834"/>
            <a:ext cx="323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49"/>
          <p:cNvSpPr txBox="1"/>
          <p:nvPr/>
        </p:nvSpPr>
        <p:spPr>
          <a:xfrm>
            <a:off x="1686875" y="3551963"/>
            <a:ext cx="34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Запись вебинара придёт на почту </a:t>
            </a:r>
            <a:endParaRPr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17" y="2060572"/>
            <a:ext cx="394992" cy="39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117" y="1372200"/>
            <a:ext cx="394992" cy="39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922" y="2823325"/>
            <a:ext cx="457475" cy="4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125" y="3554584"/>
            <a:ext cx="394975" cy="39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4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Кратко об абстрактных классах</a:t>
            </a:r>
            <a:endParaRPr sz="2800"/>
          </a:p>
        </p:txBody>
      </p:sp>
      <p:sp>
        <p:nvSpPr>
          <p:cNvPr id="584" name="Google Shape;584;p94"/>
          <p:cNvSpPr/>
          <p:nvPr/>
        </p:nvSpPr>
        <p:spPr>
          <a:xfrm>
            <a:off x="500550" y="1164114"/>
            <a:ext cx="3936300" cy="23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Абстрактный класс 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это класс, который помечен ключевым словом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abstract 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b="0" i="1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может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содержать методы без реализации. Такие методы называются абстрактными.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Абстрактные классы и их отличия от интерфейсов: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Абстрактный класс может содержать конструктор, что позволяет инициализировать данные.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Поддерживает только одиночное наследование.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94"/>
          <p:cNvSpPr/>
          <p:nvPr/>
        </p:nvSpPr>
        <p:spPr>
          <a:xfrm>
            <a:off x="4759177" y="1164114"/>
            <a:ext cx="3728100" cy="2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abstract class</a:t>
            </a:r>
            <a:r>
              <a:rPr b="1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Human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JustGo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1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Human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5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Ключевое слово </a:t>
            </a:r>
            <a:r>
              <a:rPr lang="ru">
                <a:solidFill>
                  <a:srgbClr val="0C5ADB"/>
                </a:solidFill>
              </a:rPr>
              <a:t>abstract</a:t>
            </a:r>
            <a:endParaRPr>
              <a:solidFill>
                <a:srgbClr val="0C5ADB"/>
              </a:solidFill>
            </a:endParaRPr>
          </a:p>
        </p:txBody>
      </p:sp>
      <p:sp>
        <p:nvSpPr>
          <p:cNvPr id="591" name="Google Shape;591;p95"/>
          <p:cNvSpPr txBox="1"/>
          <p:nvPr/>
        </p:nvSpPr>
        <p:spPr>
          <a:xfrm>
            <a:off x="566321" y="1139687"/>
            <a:ext cx="4628400" cy="25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b="0" i="0" lang="ru" sz="1400" u="sng" cap="none" strike="noStrike">
                <a:solidFill>
                  <a:srgbClr val="0C5ADB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abstract</a:t>
            </a: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Абстрактный класс: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Нельзя создать объект абстрактного класса.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Может содержать как абстрактные методы (без реализации), так и обычные (с реализацией).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Абстрактный метод: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Определяется только в абстрактных классах.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имеет реализации в базовом классе (только заголовок метода).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Должен быть переопределён в каждом производном классе.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95"/>
          <p:cNvSpPr/>
          <p:nvPr/>
        </p:nvSpPr>
        <p:spPr>
          <a:xfrm>
            <a:off x="5194853" y="1009925"/>
            <a:ext cx="36450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Speak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();    </a:t>
            </a: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Выведет: Dog barks</a:t>
            </a:r>
            <a:endParaRPr b="0" i="0" sz="11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1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  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MakeSound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MakeSound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"Dog barks"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6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Ключевое слово </a:t>
            </a:r>
            <a:r>
              <a:rPr lang="ru">
                <a:solidFill>
                  <a:srgbClr val="0C5ADB"/>
                </a:solidFill>
              </a:rPr>
              <a:t>override</a:t>
            </a:r>
            <a:endParaRPr>
              <a:solidFill>
                <a:srgbClr val="0C5ADB"/>
              </a:solidFill>
            </a:endParaRPr>
          </a:p>
        </p:txBody>
      </p:sp>
      <p:sp>
        <p:nvSpPr>
          <p:cNvPr id="598" name="Google Shape;598;p96"/>
          <p:cNvSpPr txBox="1"/>
          <p:nvPr/>
        </p:nvSpPr>
        <p:spPr>
          <a:xfrm>
            <a:off x="520700" y="1177787"/>
            <a:ext cx="39906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b="0" i="0" lang="ru" sz="1400" u="sng" cap="none" strike="noStrike">
                <a:solidFill>
                  <a:srgbClr val="0C5ADB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override</a:t>
            </a: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методов и свойств объявленных в базовом классе.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Оно позволяет изменить поведение базового члена в производном классе, сохраняя полиморфизм. </a:t>
            </a:r>
            <a:endParaRPr/>
          </a:p>
        </p:txBody>
      </p:sp>
      <p:sp>
        <p:nvSpPr>
          <p:cNvPr id="599" name="Google Shape;599;p96"/>
          <p:cNvSpPr/>
          <p:nvPr/>
        </p:nvSpPr>
        <p:spPr>
          <a:xfrm>
            <a:off x="4511337" y="1177787"/>
            <a:ext cx="4632600" cy="22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endParaRPr b="0" i="0" sz="1100" u="none" cap="none" strike="noStrike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    // Абстрактный метод — без реализации</a:t>
            </a:r>
            <a:endParaRPr b="0" i="0" sz="1100" u="none" cap="none" strike="noStrike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abstract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Speak</a:t>
            </a: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ru" sz="11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ru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Speak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1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WriteLine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"Dog barks"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Вопросы, на которые отвечает абстракция</a:t>
            </a:r>
            <a:endParaRPr>
              <a:solidFill>
                <a:srgbClr val="0C5ADB"/>
              </a:solidFill>
            </a:endParaRPr>
          </a:p>
        </p:txBody>
      </p:sp>
      <p:sp>
        <p:nvSpPr>
          <p:cNvPr id="605" name="Google Shape;605;p97"/>
          <p:cNvSpPr txBox="1"/>
          <p:nvPr/>
        </p:nvSpPr>
        <p:spPr>
          <a:xfrm>
            <a:off x="566321" y="1528090"/>
            <a:ext cx="7829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делать?», но абстракция не отвечает на вопрос «как?».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98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98"/>
          <p:cNvSpPr txBox="1"/>
          <p:nvPr/>
        </p:nvSpPr>
        <p:spPr>
          <a:xfrm>
            <a:off x="502325" y="1848300"/>
            <a:ext cx="568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Полиморфизм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725" y="3415700"/>
            <a:ext cx="1251100" cy="1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9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Что такое полиморфизм?</a:t>
            </a:r>
            <a:endParaRPr sz="2800"/>
          </a:p>
        </p:txBody>
      </p:sp>
      <p:sp>
        <p:nvSpPr>
          <p:cNvPr id="618" name="Google Shape;618;p99"/>
          <p:cNvSpPr/>
          <p:nvPr/>
        </p:nvSpPr>
        <p:spPr>
          <a:xfrm>
            <a:off x="612773" y="1009926"/>
            <a:ext cx="35115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Полиморфизм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это способность программы 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идентично использовать 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объекты с одинаковым интерфейсом без информации о конкретном типе этого объекта.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Формы полиморфизма: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Полиморфизм подтипов.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Параметрический полиморфизм.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Полиморфизм ad hoc («специально для этого»)</a:t>
            </a:r>
            <a:endParaRPr/>
          </a:p>
        </p:txBody>
      </p:sp>
      <p:sp>
        <p:nvSpPr>
          <p:cNvPr descr="Принципы ООП для начинающих" id="619" name="Google Shape;619;p99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олиморфизм в Java на собеседовании - 1" id="620" name="Google Shape;620;p99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99"/>
          <p:cNvSpPr/>
          <p:nvPr/>
        </p:nvSpPr>
        <p:spPr>
          <a:xfrm>
            <a:off x="4595700" y="1009925"/>
            <a:ext cx="4040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Полиморфизм(в биологии)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существование в пределах одного вида несколько четко морфологически отличающихся форм.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5700" y="1907339"/>
            <a:ext cx="3743644" cy="2487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0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Полиморфизм подтипов</a:t>
            </a:r>
            <a:endParaRPr sz="2800"/>
          </a:p>
        </p:txBody>
      </p:sp>
      <p:sp>
        <p:nvSpPr>
          <p:cNvPr descr="Принципы ООП для начинающих" id="628" name="Google Shape;628;p100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s://senior.ua/storage/article/content/9d1b2cdf-cf03-475a-927e-f3d89bdcf63d.jpeg" id="629" name="Google Shape;629;p100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00"/>
          <p:cNvSpPr/>
          <p:nvPr/>
        </p:nvSpPr>
        <p:spPr>
          <a:xfrm>
            <a:off x="512993" y="1116836"/>
            <a:ext cx="41859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Полиморфизм подтипов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(subtype polymorphism)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750" y="980217"/>
            <a:ext cx="3663951" cy="3177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1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Параметрический полиморфизм</a:t>
            </a:r>
            <a:endParaRPr sz="2800"/>
          </a:p>
        </p:txBody>
      </p:sp>
      <p:sp>
        <p:nvSpPr>
          <p:cNvPr descr="Принципы ООП для начинающих" id="637" name="Google Shape;637;p10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s://senior.ua/storage/article/content/9d1b2cdf-cf03-475a-927e-f3d89bdcf63d.jpeg" id="638" name="Google Shape;638;p101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01"/>
          <p:cNvSpPr/>
          <p:nvPr/>
        </p:nvSpPr>
        <p:spPr>
          <a:xfrm>
            <a:off x="512993" y="1116836"/>
            <a:ext cx="41388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Параметрический полиморфизм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strings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ints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1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ru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ru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&gt;();</a:t>
            </a:r>
            <a:endParaRPr/>
          </a:p>
        </p:txBody>
      </p:sp>
      <p:sp>
        <p:nvSpPr>
          <p:cNvPr descr="Generic Cup – ProgrammerHumor.io" id="640" name="Google Shape;640;p10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eneric Cup – ProgrammerHumor.io" id="641" name="Google Shape;641;p10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7061" y="1103267"/>
            <a:ext cx="3189214" cy="342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2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Ad hoc полиморфизм</a:t>
            </a:r>
            <a:endParaRPr sz="2800"/>
          </a:p>
        </p:txBody>
      </p:sp>
      <p:sp>
        <p:nvSpPr>
          <p:cNvPr descr="Принципы ООП для начинающих" id="648" name="Google Shape;648;p102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s://senior.ua/storage/article/content/9d1b2cdf-cf03-475a-927e-f3d89bdcf63d.jpeg" id="649" name="Google Shape;649;p102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02"/>
          <p:cNvSpPr/>
          <p:nvPr/>
        </p:nvSpPr>
        <p:spPr>
          <a:xfrm>
            <a:off x="512993" y="1116836"/>
            <a:ext cx="4040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 hoc полиморфизм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(или 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специализированный полиморфизм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lymorphism — Jason Coelho" id="651" name="Google Shape;65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993" y="2729783"/>
            <a:ext cx="4871409" cy="17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02"/>
          <p:cNvSpPr/>
          <p:nvPr/>
        </p:nvSpPr>
        <p:spPr>
          <a:xfrm>
            <a:off x="4748574" y="1009925"/>
            <a:ext cx="39423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AdHoc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decimal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decimal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decimal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2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ru" sz="12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3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Полиморфизм в действии</a:t>
            </a:r>
            <a:endParaRPr sz="2800"/>
          </a:p>
        </p:txBody>
      </p:sp>
      <p:sp>
        <p:nvSpPr>
          <p:cNvPr descr="Принципы ООП для начинающих" id="658" name="Google Shape;658;p103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s://senior.ua/storage/article/content/9d1b2cdf-cf03-475a-927e-f3d89bdcf63d.jpeg" id="659" name="Google Shape;659;p103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03"/>
          <p:cNvSpPr/>
          <p:nvPr/>
        </p:nvSpPr>
        <p:spPr>
          <a:xfrm>
            <a:off x="512993" y="1116836"/>
            <a:ext cx="350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4451" y="1227383"/>
            <a:ext cx="4056527" cy="2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03"/>
          <p:cNvSpPr/>
          <p:nvPr/>
        </p:nvSpPr>
        <p:spPr>
          <a:xfrm>
            <a:off x="506295" y="1293503"/>
            <a:ext cx="40413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Благодаря использованию полиморфизма, мы можем обращаться ко всем объектам, используя один и тот же интерфейс.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Допустим у меня есть массив фигур, которые нужно нарисовать, используя декартовы координаты: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ru" sz="1200" u="none" cap="none" strike="noStrike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shapes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ru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ru" sz="12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Draw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ru" sz="12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ru" sz="12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ru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0"/>
          <p:cNvSpPr txBox="1"/>
          <p:nvPr>
            <p:ph idx="4294967295" type="title"/>
          </p:nvPr>
        </p:nvSpPr>
        <p:spPr>
          <a:xfrm>
            <a:off x="519600" y="330750"/>
            <a:ext cx="5686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познакомимся</a:t>
            </a:r>
            <a:endParaRPr/>
          </a:p>
        </p:txBody>
      </p:sp>
      <p:sp>
        <p:nvSpPr>
          <p:cNvPr id="214" name="Google Shape;214;p50"/>
          <p:cNvSpPr/>
          <p:nvPr/>
        </p:nvSpPr>
        <p:spPr>
          <a:xfrm rot="-223">
            <a:off x="1024144" y="2837307"/>
            <a:ext cx="4617600" cy="726600"/>
          </a:xfrm>
          <a:prstGeom prst="roundRect">
            <a:avLst>
              <a:gd fmla="val 25007" name="adj"/>
            </a:avLst>
          </a:prstGeom>
          <a:solidFill>
            <a:srgbClr val="8B8EE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 какой основной целью пришли сегодня?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50"/>
          <p:cNvSpPr/>
          <p:nvPr/>
        </p:nvSpPr>
        <p:spPr>
          <a:xfrm rot="-543">
            <a:off x="1024161" y="1768612"/>
            <a:ext cx="3800400" cy="726600"/>
          </a:xfrm>
          <a:prstGeom prst="roundRect">
            <a:avLst>
              <a:gd fmla="val 25007" name="adj"/>
            </a:avLst>
          </a:prstGeom>
          <a:solidFill>
            <a:srgbClr val="2AB7E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Есть ли у вас опыт работы в IT?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225" y="266600"/>
            <a:ext cx="675775" cy="6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4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Для любителей видеоигр</a:t>
            </a:r>
            <a:endParaRPr>
              <a:solidFill>
                <a:srgbClr val="0C5ADB"/>
              </a:solidFill>
            </a:endParaRPr>
          </a:p>
        </p:txBody>
      </p:sp>
      <p:sp>
        <p:nvSpPr>
          <p:cNvPr id="668" name="Google Shape;668;p104"/>
          <p:cNvSpPr txBox="1"/>
          <p:nvPr/>
        </p:nvSpPr>
        <p:spPr>
          <a:xfrm>
            <a:off x="520701" y="1177785"/>
            <a:ext cx="4714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шутерах довольно часто можно встретить смену оружия у игрока.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Допустим игрок выбирает оружие для персонажа игры, кликая на объект из списка.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Полиморфизм подразумевает, что объекты программно выглядят одинаково для объекта персонажа, так как реализуют один и тот же интерфейс(абстракция).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Смена оружия не влечет за собой внесения каких-либо изменений в код. Данное поведение и является проявлением полиморфизма.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9" name="Google Shape;66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8292" y="907884"/>
            <a:ext cx="2711153" cy="3851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5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Вопросы, на которые отвечает полиморфизм</a:t>
            </a:r>
            <a:endParaRPr sz="2800"/>
          </a:p>
        </p:txBody>
      </p:sp>
      <p:sp>
        <p:nvSpPr>
          <p:cNvPr descr="Принципы ООП для начинающих" id="675" name="Google Shape;675;p105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s://senior.ua/storage/article/content/9d1b2cdf-cf03-475a-927e-f3d89bdcf63d.jpeg" id="676" name="Google Shape;676;p105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05"/>
          <p:cNvSpPr/>
          <p:nvPr/>
        </p:nvSpPr>
        <p:spPr>
          <a:xfrm>
            <a:off x="512993" y="1116836"/>
            <a:ext cx="350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05"/>
          <p:cNvSpPr/>
          <p:nvPr/>
        </p:nvSpPr>
        <p:spPr>
          <a:xfrm>
            <a:off x="472542" y="1305777"/>
            <a:ext cx="7849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Итого: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 обращаюсь к объекту, не зная его внутренней реализации.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Код универсальный и сделает то, что нужно (при правильной реализации интерфейса).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106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06"/>
          <p:cNvSpPr txBox="1"/>
          <p:nvPr/>
        </p:nvSpPr>
        <p:spPr>
          <a:xfrm>
            <a:off x="502325" y="1848300"/>
            <a:ext cx="568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UML(бонус)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5" name="Google Shape;68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725" y="3415700"/>
            <a:ext cx="1251100" cy="1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7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Что такое UML</a:t>
            </a:r>
            <a:endParaRPr>
              <a:solidFill>
                <a:srgbClr val="0C5ADB"/>
              </a:solidFill>
            </a:endParaRPr>
          </a:p>
        </p:txBody>
      </p:sp>
      <p:sp>
        <p:nvSpPr>
          <p:cNvPr id="691" name="Google Shape;691;p107"/>
          <p:cNvSpPr txBox="1"/>
          <p:nvPr/>
        </p:nvSpPr>
        <p:spPr>
          <a:xfrm>
            <a:off x="566321" y="1139687"/>
            <a:ext cx="462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107"/>
          <p:cNvSpPr txBox="1"/>
          <p:nvPr/>
        </p:nvSpPr>
        <p:spPr>
          <a:xfrm>
            <a:off x="566321" y="1139686"/>
            <a:ext cx="2817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или </a:t>
            </a:r>
            <a:r>
              <a:rPr b="1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Unified Modeling Language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— это унифицированный язык моделирования. Его используют, чтобы создавать диаграммы и схемы для визуализации процессов и явлений.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Диаграмма классов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b="0" i="0" lang="ru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англ.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1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diagram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 — структурная </a:t>
            </a:r>
            <a:r>
              <a:rPr b="0" i="0" lang="ru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диаграмма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языка моделирования </a:t>
            </a:r>
            <a:r>
              <a:rPr b="0" i="0" lang="ru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UML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демонстрирующая общую структуру иерархии </a:t>
            </a:r>
            <a:r>
              <a:rPr b="0" i="0" lang="ru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классов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системы, их коопераций, </a:t>
            </a:r>
            <a:r>
              <a:rPr b="0" i="0" lang="ru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атрибутов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(полей), </a:t>
            </a:r>
            <a:r>
              <a:rPr b="0" i="0" lang="ru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методов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интерфейсов и взаимосвязей (отношений) между ними.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3" name="Google Shape;693;p1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28941" y="1187450"/>
            <a:ext cx="4835635" cy="278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8"/>
          <p:cNvSpPr txBox="1"/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Элементы диаграмм</a:t>
            </a:r>
            <a:endParaRPr>
              <a:solidFill>
                <a:srgbClr val="0C5ADB"/>
              </a:solidFill>
            </a:endParaRPr>
          </a:p>
        </p:txBody>
      </p:sp>
      <p:sp>
        <p:nvSpPr>
          <p:cNvPr id="699" name="Google Shape;699;p108"/>
          <p:cNvSpPr txBox="1"/>
          <p:nvPr/>
        </p:nvSpPr>
        <p:spPr>
          <a:xfrm>
            <a:off x="566321" y="1139687"/>
            <a:ext cx="462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08"/>
          <p:cNvSpPr txBox="1"/>
          <p:nvPr/>
        </p:nvSpPr>
        <p:spPr>
          <a:xfrm>
            <a:off x="500550" y="1245311"/>
            <a:ext cx="2355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Сущность класса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Сущность интерфейса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Отношение наследования / реализации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Отношение агрегации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Отношение композиции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2580" y="1139190"/>
            <a:ext cx="5992813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08"/>
          <p:cNvSpPr/>
          <p:nvPr/>
        </p:nvSpPr>
        <p:spPr>
          <a:xfrm>
            <a:off x="5204460" y="1074420"/>
            <a:ext cx="289500" cy="2895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08"/>
          <p:cNvSpPr/>
          <p:nvPr/>
        </p:nvSpPr>
        <p:spPr>
          <a:xfrm>
            <a:off x="8168640" y="1066800"/>
            <a:ext cx="266700" cy="2667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108"/>
          <p:cNvSpPr/>
          <p:nvPr/>
        </p:nvSpPr>
        <p:spPr>
          <a:xfrm>
            <a:off x="5044440" y="3497580"/>
            <a:ext cx="266700" cy="2667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08"/>
          <p:cNvSpPr/>
          <p:nvPr/>
        </p:nvSpPr>
        <p:spPr>
          <a:xfrm>
            <a:off x="5494020" y="2727960"/>
            <a:ext cx="266700" cy="2667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08"/>
          <p:cNvSpPr/>
          <p:nvPr/>
        </p:nvSpPr>
        <p:spPr>
          <a:xfrm>
            <a:off x="6240780" y="1394460"/>
            <a:ext cx="266700" cy="2667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9"/>
          <p:cNvSpPr txBox="1"/>
          <p:nvPr>
            <p:ph idx="4294967295" type="title"/>
          </p:nvPr>
        </p:nvSpPr>
        <p:spPr>
          <a:xfrm>
            <a:off x="549625" y="252199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Заголовок: главный тезис</a:t>
            </a:r>
            <a:endParaRPr/>
          </a:p>
        </p:txBody>
      </p:sp>
      <p:sp>
        <p:nvSpPr>
          <p:cNvPr id="712" name="Google Shape;712;p109"/>
          <p:cNvSpPr txBox="1"/>
          <p:nvPr/>
        </p:nvSpPr>
        <p:spPr>
          <a:xfrm>
            <a:off x="549614" y="1802270"/>
            <a:ext cx="7636200" cy="3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i="0" lang="ru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0"/>
          <p:cNvSpPr txBox="1"/>
          <p:nvPr/>
        </p:nvSpPr>
        <p:spPr>
          <a:xfrm>
            <a:off x="6299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 – </a:t>
            </a:r>
            <a:endParaRPr sz="2300">
              <a:solidFill>
                <a:srgbClr val="9857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8" name="Google Shape;718;p110"/>
          <p:cNvSpPr txBox="1"/>
          <p:nvPr/>
        </p:nvSpPr>
        <p:spPr>
          <a:xfrm>
            <a:off x="6300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это 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1"/>
          <p:cNvSpPr/>
          <p:nvPr/>
        </p:nvSpPr>
        <p:spPr>
          <a:xfrm>
            <a:off x="824200" y="1550450"/>
            <a:ext cx="6711600" cy="1427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между ними, атрибутов сущностей, их типов данных, соглашений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400" y="2267263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2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0" name="Google Shape;730;p112"/>
          <p:cNvPicPr preferRelativeResize="0"/>
          <p:nvPr/>
        </p:nvPicPr>
        <p:blipFill rotWithShape="1">
          <a:blip r:embed="rId3">
            <a:alphaModFix/>
          </a:blip>
          <a:srcRect b="10734" l="0" r="0" t="10742"/>
          <a:stretch/>
        </p:blipFill>
        <p:spPr>
          <a:xfrm>
            <a:off x="5581050" y="867901"/>
            <a:ext cx="2868000" cy="31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3"/>
          <p:cNvSpPr txBox="1"/>
          <p:nvPr>
            <p:ph idx="4294967295"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</a:t>
            </a:r>
            <a:endParaRPr/>
          </a:p>
        </p:txBody>
      </p:sp>
      <p:sp>
        <p:nvSpPr>
          <p:cNvPr id="736" name="Google Shape;736;p113"/>
          <p:cNvSpPr txBox="1"/>
          <p:nvPr>
            <p:ph idx="4294967295" type="body"/>
          </p:nvPr>
        </p:nvSpPr>
        <p:spPr>
          <a:xfrm>
            <a:off x="500550" y="1369325"/>
            <a:ext cx="46815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Название списка, основная мысль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500"/>
              <a:buAutoNum type="arabicPeriod"/>
            </a:pPr>
            <a:r>
              <a:rPr lang="ru" sz="1500"/>
              <a:t>Первый пункт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857F3"/>
              </a:buClr>
              <a:buSzPts val="1500"/>
              <a:buAutoNum type="arabicPeriod"/>
            </a:pPr>
            <a:r>
              <a:rPr lang="ru" sz="1500"/>
              <a:t>Второй пункт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lphaLcPeriod"/>
            </a:pPr>
            <a:r>
              <a:rPr lang="ru"/>
              <a:t>…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ru"/>
              <a:t>…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857F3"/>
              </a:buClr>
              <a:buSzPts val="1500"/>
              <a:buAutoNum type="arabicPeriod"/>
            </a:pPr>
            <a:r>
              <a:rPr lang="ru" sz="1500"/>
              <a:t>Третий пункт</a:t>
            </a:r>
            <a:endParaRPr sz="1500"/>
          </a:p>
        </p:txBody>
      </p:sp>
      <p:pic>
        <p:nvPicPr>
          <p:cNvPr id="737" name="Google Shape;73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50" y="885925"/>
            <a:ext cx="3613901" cy="36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51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1"/>
          <p:cNvSpPr txBox="1"/>
          <p:nvPr/>
        </p:nvSpPr>
        <p:spPr>
          <a:xfrm>
            <a:off x="488025" y="1754650"/>
            <a:ext cx="3749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 OTUS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3" name="Google Shape;223;p51"/>
          <p:cNvGrpSpPr/>
          <p:nvPr/>
        </p:nvGrpSpPr>
        <p:grpSpPr>
          <a:xfrm>
            <a:off x="5465472" y="2378575"/>
            <a:ext cx="3468073" cy="2699276"/>
            <a:chOff x="5381172" y="2343150"/>
            <a:chExt cx="3468073" cy="2699276"/>
          </a:xfrm>
        </p:grpSpPr>
        <p:pic>
          <p:nvPicPr>
            <p:cNvPr id="224" name="Google Shape;224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81172" y="2343150"/>
              <a:ext cx="3468073" cy="2699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23997" y="4433674"/>
              <a:ext cx="789923" cy="284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4"/>
          <p:cNvSpPr/>
          <p:nvPr/>
        </p:nvSpPr>
        <p:spPr>
          <a:xfrm>
            <a:off x="588900" y="3911075"/>
            <a:ext cx="7007400" cy="822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114"/>
          <p:cNvSpPr txBox="1"/>
          <p:nvPr>
            <p:ph idx="4294967295" type="title"/>
          </p:nvPr>
        </p:nvSpPr>
        <p:spPr>
          <a:xfrm>
            <a:off x="588900" y="282974"/>
            <a:ext cx="8520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Слайд со списком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4" name="Google Shape;744;p114"/>
          <p:cNvSpPr txBox="1"/>
          <p:nvPr/>
        </p:nvSpPr>
        <p:spPr>
          <a:xfrm>
            <a:off x="588900" y="1087800"/>
            <a:ext cx="51450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857F3"/>
              </a:buClr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857F3"/>
              </a:buClr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857F3"/>
              </a:buClr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 ………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114"/>
          <p:cNvSpPr txBox="1"/>
          <p:nvPr/>
        </p:nvSpPr>
        <p:spPr>
          <a:xfrm>
            <a:off x="630000" y="3890675"/>
            <a:ext cx="67443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Обобщающий вывод: </a:t>
            </a: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тренды с помощью метрик.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5"/>
          <p:cNvSpPr txBox="1"/>
          <p:nvPr>
            <p:ph idx="4294967295"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751" name="Google Shape;751;p115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57F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857F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857F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857F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857F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6"/>
          <p:cNvSpPr/>
          <p:nvPr/>
        </p:nvSpPr>
        <p:spPr>
          <a:xfrm>
            <a:off x="4723550" y="1792050"/>
            <a:ext cx="3414600" cy="2400600"/>
          </a:xfrm>
          <a:prstGeom prst="roundRect">
            <a:avLst>
              <a:gd fmla="val 7932" name="adj"/>
            </a:avLst>
          </a:prstGeom>
          <a:solidFill>
            <a:srgbClr val="FE9CA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116"/>
          <p:cNvSpPr txBox="1"/>
          <p:nvPr>
            <p:ph type="title"/>
          </p:nvPr>
        </p:nvSpPr>
        <p:spPr>
          <a:xfrm>
            <a:off x="718175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Хороший пример – плохой пример   </a:t>
            </a:r>
            <a:endParaRPr/>
          </a:p>
        </p:txBody>
      </p:sp>
      <p:sp>
        <p:nvSpPr>
          <p:cNvPr id="758" name="Google Shape;758;p116"/>
          <p:cNvSpPr/>
          <p:nvPr/>
        </p:nvSpPr>
        <p:spPr>
          <a:xfrm>
            <a:off x="862750" y="1792050"/>
            <a:ext cx="3414600" cy="2400600"/>
          </a:xfrm>
          <a:prstGeom prst="roundRect">
            <a:avLst>
              <a:gd fmla="val 8658" name="adj"/>
            </a:avLst>
          </a:prstGeom>
          <a:solidFill>
            <a:srgbClr val="75F49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116"/>
          <p:cNvSpPr txBox="1"/>
          <p:nvPr/>
        </p:nvSpPr>
        <p:spPr>
          <a:xfrm>
            <a:off x="968675" y="228477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116"/>
          <p:cNvSpPr txBox="1"/>
          <p:nvPr/>
        </p:nvSpPr>
        <p:spPr>
          <a:xfrm>
            <a:off x="4933550" y="229242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116"/>
          <p:cNvSpPr txBox="1"/>
          <p:nvPr/>
        </p:nvSpPr>
        <p:spPr>
          <a:xfrm>
            <a:off x="1040225" y="1928675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Название 1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116"/>
          <p:cNvSpPr txBox="1"/>
          <p:nvPr/>
        </p:nvSpPr>
        <p:spPr>
          <a:xfrm>
            <a:off x="5005100" y="1928675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Название 2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7"/>
          <p:cNvSpPr txBox="1"/>
          <p:nvPr/>
        </p:nvSpPr>
        <p:spPr>
          <a:xfrm>
            <a:off x="544725" y="347349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Сравнение двух кейсов</a:t>
            </a:r>
            <a:endParaRPr b="1" sz="3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17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fmla="val 8040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17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fmla="val 9241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117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117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117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Название 1</a:t>
            </a:r>
            <a:endParaRPr b="1" sz="17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117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Название 2</a:t>
            </a:r>
            <a:endParaRPr b="1" sz="1700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8"/>
          <p:cNvSpPr txBox="1"/>
          <p:nvPr>
            <p:ph idx="4294967295"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779" name="Google Shape;779;p118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118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18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2" name="Google Shape;782;p118"/>
          <p:cNvPicPr preferRelativeResize="0"/>
          <p:nvPr/>
        </p:nvPicPr>
        <p:blipFill rotWithShape="1">
          <a:blip r:embed="rId3">
            <a:alphaModFix/>
          </a:blip>
          <a:srcRect b="40271" l="0" r="0" t="7577"/>
          <a:stretch/>
        </p:blipFill>
        <p:spPr>
          <a:xfrm>
            <a:off x="1281700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83" name="Google Shape;783;p118"/>
          <p:cNvPicPr preferRelativeResize="0"/>
          <p:nvPr/>
        </p:nvPicPr>
        <p:blipFill rotWithShape="1">
          <a:blip r:embed="rId4">
            <a:alphaModFix/>
          </a:blip>
          <a:srcRect b="31650" l="0" r="0" t="16198"/>
          <a:stretch/>
        </p:blipFill>
        <p:spPr>
          <a:xfrm>
            <a:off x="3834911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84" name="Google Shape;784;p118"/>
          <p:cNvPicPr preferRelativeResize="0"/>
          <p:nvPr/>
        </p:nvPicPr>
        <p:blipFill rotWithShape="1">
          <a:blip r:embed="rId5">
            <a:alphaModFix/>
          </a:blip>
          <a:srcRect b="30200" l="0" r="0" t="17647"/>
          <a:stretch/>
        </p:blipFill>
        <p:spPr>
          <a:xfrm>
            <a:off x="6388118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85" name="Google Shape;785;p118"/>
          <p:cNvSpPr txBox="1"/>
          <p:nvPr/>
        </p:nvSpPr>
        <p:spPr>
          <a:xfrm>
            <a:off x="1053400" y="29614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18"/>
          <p:cNvSpPr txBox="1"/>
          <p:nvPr/>
        </p:nvSpPr>
        <p:spPr>
          <a:xfrm>
            <a:off x="3681250" y="29614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18"/>
          <p:cNvSpPr txBox="1"/>
          <p:nvPr/>
        </p:nvSpPr>
        <p:spPr>
          <a:xfrm>
            <a:off x="6159800" y="29614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18"/>
          <p:cNvSpPr/>
          <p:nvPr/>
        </p:nvSpPr>
        <p:spPr>
          <a:xfrm>
            <a:off x="1281700" y="2600900"/>
            <a:ext cx="1605600" cy="24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Название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18"/>
          <p:cNvSpPr/>
          <p:nvPr/>
        </p:nvSpPr>
        <p:spPr>
          <a:xfrm>
            <a:off x="3834900" y="2600900"/>
            <a:ext cx="1605600" cy="24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Название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118"/>
          <p:cNvSpPr/>
          <p:nvPr/>
        </p:nvSpPr>
        <p:spPr>
          <a:xfrm>
            <a:off x="6388100" y="2607225"/>
            <a:ext cx="1605600" cy="24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Название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9"/>
          <p:cNvSpPr txBox="1"/>
          <p:nvPr>
            <p:ph idx="4294967295"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96" name="Google Shape;796;p119"/>
          <p:cNvSpPr/>
          <p:nvPr/>
        </p:nvSpPr>
        <p:spPr>
          <a:xfrm>
            <a:off x="720000" y="1346575"/>
            <a:ext cx="4534500" cy="74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119"/>
          <p:cNvSpPr/>
          <p:nvPr/>
        </p:nvSpPr>
        <p:spPr>
          <a:xfrm>
            <a:off x="720000" y="2255644"/>
            <a:ext cx="4534500" cy="74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119"/>
          <p:cNvSpPr/>
          <p:nvPr/>
        </p:nvSpPr>
        <p:spPr>
          <a:xfrm>
            <a:off x="720000" y="3164706"/>
            <a:ext cx="4534500" cy="74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119"/>
          <p:cNvSpPr/>
          <p:nvPr/>
        </p:nvSpPr>
        <p:spPr>
          <a:xfrm>
            <a:off x="720000" y="4073775"/>
            <a:ext cx="4534500" cy="74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0" name="Google Shape;80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647" y="1691625"/>
            <a:ext cx="2553600" cy="255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6" name="Google Shape;80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7" name="Google Shape;807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8" name="Google Shape;808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9" name="Google Shape;809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0" name="Google Shape;810;p120"/>
          <p:cNvSpPr txBox="1"/>
          <p:nvPr>
            <p:ph idx="4294967295"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11" name="Google Shape;811;p120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120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3" name="Google Shape;813;p120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120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120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20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20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20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20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20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21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21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21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21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21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121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" name="Google Shape;832;p121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33" name="Google Shape;833;p121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121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121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121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7" name="Google Shape;837;p121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121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121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121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121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22"/>
          <p:cNvSpPr txBox="1"/>
          <p:nvPr>
            <p:ph idx="4294967295"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слайда </a:t>
            </a:r>
            <a:endParaRPr/>
          </a:p>
        </p:txBody>
      </p:sp>
      <p:graphicFrame>
        <p:nvGraphicFramePr>
          <p:cNvPr id="847" name="Google Shape;847;p122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{79A9FBE4-4A2C-48E6-A394-FE84F9D06B2B}</a:tableStyleId>
              </a:tblPr>
              <a:tblGrid>
                <a:gridCol w="3587700"/>
                <a:gridCol w="4086675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4811C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4811C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53" name="Google Shape;853;p123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23"/>
          <p:cNvSpPr/>
          <p:nvPr/>
        </p:nvSpPr>
        <p:spPr>
          <a:xfrm>
            <a:off x="2369725" y="2911000"/>
            <a:ext cx="1525200" cy="18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23"/>
          <p:cNvSpPr/>
          <p:nvPr/>
        </p:nvSpPr>
        <p:spPr>
          <a:xfrm>
            <a:off x="5408400" y="2113788"/>
            <a:ext cx="2909100" cy="453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56" name="Google Shape;856;p123"/>
          <p:cNvCxnSpPr>
            <a:stCxn id="855" idx="1"/>
            <a:endCxn id="854" idx="3"/>
          </p:cNvCxnSpPr>
          <p:nvPr/>
        </p:nvCxnSpPr>
        <p:spPr>
          <a:xfrm flipH="1">
            <a:off x="3894900" y="2340588"/>
            <a:ext cx="1513500" cy="6651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 txBox="1"/>
          <p:nvPr>
            <p:ph idx="4294967295" type="title"/>
          </p:nvPr>
        </p:nvSpPr>
        <p:spPr>
          <a:xfrm>
            <a:off x="511625" y="262050"/>
            <a:ext cx="5686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 sz="3500"/>
              <a:t>OTUS</a:t>
            </a:r>
            <a:endParaRPr/>
          </a:p>
        </p:txBody>
      </p:sp>
      <p:sp>
        <p:nvSpPr>
          <p:cNvPr id="231" name="Google Shape;231;p52"/>
          <p:cNvSpPr txBox="1"/>
          <p:nvPr/>
        </p:nvSpPr>
        <p:spPr>
          <a:xfrm>
            <a:off x="511625" y="1409000"/>
            <a:ext cx="3762900" cy="27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i="0" lang="ru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оздаём авторские</a:t>
            </a:r>
            <a:r>
              <a:rPr lang="ru" sz="15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онлайн-курсы </a:t>
            </a:r>
            <a:endParaRPr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ru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для IT-специалистов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разных уровней: от</a:t>
            </a:r>
            <a:r>
              <a:rPr b="1" i="0" lang="ru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i="0" lang="ru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b="1" i="0" lang="ru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Разрабатываем программы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на основе запросов IT-компаний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к кандидатам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52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5136484" y="877049"/>
            <a:ext cx="3389400" cy="338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24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62" name="Google Shape;862;p124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5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68" name="Google Shape;868;p125"/>
          <p:cNvSpPr txBox="1"/>
          <p:nvPr>
            <p:ph idx="4294967295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2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874" name="Google Shape;874;p126"/>
          <p:cNvSpPr txBox="1"/>
          <p:nvPr>
            <p:ph idx="4294967295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875" name="Google Shape;875;p126"/>
          <p:cNvSpPr txBox="1"/>
          <p:nvPr>
            <p:ph idx="4294967295" type="subTitle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Это код</a:t>
            </a:r>
            <a:endParaRPr/>
          </a:p>
          <a:p>
            <a:pPr indent="-32845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Разноцветный код</a:t>
            </a:r>
            <a:endParaRPr/>
          </a:p>
          <a:p>
            <a:pPr indent="-32845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Он что-то описывает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27"/>
          <p:cNvSpPr txBox="1"/>
          <p:nvPr>
            <p:ph idx="4294967295" type="title"/>
          </p:nvPr>
        </p:nvSpPr>
        <p:spPr>
          <a:xfrm>
            <a:off x="468750" y="236392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Подведём итоги</a:t>
            </a:r>
            <a:endParaRPr/>
          </a:p>
        </p:txBody>
      </p:sp>
      <p:pic>
        <p:nvPicPr>
          <p:cNvPr id="881" name="Google Shape;88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25" y="1567660"/>
            <a:ext cx="314100" cy="314092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27"/>
          <p:cNvSpPr txBox="1"/>
          <p:nvPr/>
        </p:nvSpPr>
        <p:spPr>
          <a:xfrm>
            <a:off x="1526550" y="1501500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3" name="Google Shape;88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25" y="2132347"/>
            <a:ext cx="314100" cy="314092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27"/>
          <p:cNvSpPr txBox="1"/>
          <p:nvPr/>
        </p:nvSpPr>
        <p:spPr>
          <a:xfrm>
            <a:off x="1526550" y="2066200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5" name="Google Shape;88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25" y="2697047"/>
            <a:ext cx="314100" cy="314092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27"/>
          <p:cNvSpPr txBox="1"/>
          <p:nvPr/>
        </p:nvSpPr>
        <p:spPr>
          <a:xfrm>
            <a:off x="1526550" y="2663975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7" name="Google Shape;88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25" y="3327902"/>
            <a:ext cx="314100" cy="314092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7"/>
          <p:cNvSpPr txBox="1"/>
          <p:nvPr/>
        </p:nvSpPr>
        <p:spPr>
          <a:xfrm>
            <a:off x="1526550" y="3261749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28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28"/>
          <p:cNvSpPr txBox="1"/>
          <p:nvPr/>
        </p:nvSpPr>
        <p:spPr>
          <a:xfrm>
            <a:off x="588875" y="1784900"/>
            <a:ext cx="4667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Ваши вопросы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5" name="Google Shape;89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4374" y="2555700"/>
            <a:ext cx="1485426" cy="22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28"/>
          <p:cNvSpPr txBox="1"/>
          <p:nvPr/>
        </p:nvSpPr>
        <p:spPr>
          <a:xfrm>
            <a:off x="1214696" y="3061974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28"/>
          <p:cNvSpPr txBox="1"/>
          <p:nvPr/>
        </p:nvSpPr>
        <p:spPr>
          <a:xfrm>
            <a:off x="1214696" y="3609412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8" name="Google Shape;898;p128"/>
          <p:cNvPicPr preferRelativeResize="0"/>
          <p:nvPr/>
        </p:nvPicPr>
        <p:blipFill rotWithShape="1">
          <a:blip r:embed="rId5">
            <a:alphaModFix/>
          </a:blip>
          <a:srcRect b="33888" l="0" r="0" t="0"/>
          <a:stretch/>
        </p:blipFill>
        <p:spPr>
          <a:xfrm>
            <a:off x="710075" y="3102919"/>
            <a:ext cx="504637" cy="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128"/>
          <p:cNvPicPr preferRelativeResize="0"/>
          <p:nvPr/>
        </p:nvPicPr>
        <p:blipFill rotWithShape="1">
          <a:blip r:embed="rId5">
            <a:alphaModFix/>
          </a:blip>
          <a:srcRect b="15479" l="0" r="0" t="60251"/>
          <a:stretch/>
        </p:blipFill>
        <p:spPr>
          <a:xfrm>
            <a:off x="710075" y="3755937"/>
            <a:ext cx="504625" cy="1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129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29"/>
          <p:cNvSpPr txBox="1"/>
          <p:nvPr/>
        </p:nvSpPr>
        <p:spPr>
          <a:xfrm>
            <a:off x="502325" y="1848300"/>
            <a:ext cx="5686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Разделительный слайд: тема блока 1</a:t>
            </a:r>
            <a:endParaRPr b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6" name="Google Shape;906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725" y="3415700"/>
            <a:ext cx="1251100" cy="1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30"/>
          <p:cNvSpPr txBox="1"/>
          <p:nvPr>
            <p:ph idx="4294967295" type="title"/>
          </p:nvPr>
        </p:nvSpPr>
        <p:spPr>
          <a:xfrm>
            <a:off x="549625" y="252199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Заголовок: главный тезис</a:t>
            </a:r>
            <a:endParaRPr/>
          </a:p>
        </p:txBody>
      </p:sp>
      <p:sp>
        <p:nvSpPr>
          <p:cNvPr id="912" name="Google Shape;912;p130"/>
          <p:cNvSpPr txBox="1"/>
          <p:nvPr/>
        </p:nvSpPr>
        <p:spPr>
          <a:xfrm>
            <a:off x="549614" y="1802270"/>
            <a:ext cx="763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i="0" lang="ru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это ……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1"/>
          <p:cNvSpPr txBox="1"/>
          <p:nvPr/>
        </p:nvSpPr>
        <p:spPr>
          <a:xfrm>
            <a:off x="6299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 – </a:t>
            </a:r>
            <a:endParaRPr sz="2300">
              <a:solidFill>
                <a:srgbClr val="9857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18" name="Google Shape;918;p131"/>
          <p:cNvSpPr txBox="1"/>
          <p:nvPr/>
        </p:nvSpPr>
        <p:spPr>
          <a:xfrm>
            <a:off x="6300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это 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32"/>
          <p:cNvSpPr/>
          <p:nvPr/>
        </p:nvSpPr>
        <p:spPr>
          <a:xfrm>
            <a:off x="824200" y="1550450"/>
            <a:ext cx="6711600" cy="1427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между ними, атрибутов сущностей, их типов данных, соглашений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4" name="Google Shape;92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700" y="23075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33"/>
          <p:cNvSpPr txBox="1"/>
          <p:nvPr>
            <p:ph idx="4294967295" type="title"/>
          </p:nvPr>
        </p:nvSpPr>
        <p:spPr>
          <a:xfrm>
            <a:off x="524550" y="266649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0" name="Google Shape;930;p133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1" name="Google Shape;931;p133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" name="Google Shape;932;p133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133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4" name="Google Shape;934;p133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Название 1</a:t>
            </a:r>
            <a:endParaRPr b="1" sz="17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133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Название 2</a:t>
            </a:r>
            <a:endParaRPr b="1" sz="1700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/>
          <p:nvPr>
            <p:ph idx="4294967295" type="title"/>
          </p:nvPr>
        </p:nvSpPr>
        <p:spPr>
          <a:xfrm>
            <a:off x="511625" y="262050"/>
            <a:ext cx="7722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У OTUS есть образовательная лицензия</a:t>
            </a:r>
            <a:endParaRPr sz="3000"/>
          </a:p>
        </p:txBody>
      </p:sp>
      <p:sp>
        <p:nvSpPr>
          <p:cNvPr id="238" name="Google Shape;238;p53"/>
          <p:cNvSpPr txBox="1"/>
          <p:nvPr/>
        </p:nvSpPr>
        <p:spPr>
          <a:xfrm>
            <a:off x="511625" y="1942400"/>
            <a:ext cx="3724800" cy="22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По окончании программ выдаём удостоверения о повышении квалификации и дипломы</a:t>
            </a:r>
            <a:br>
              <a:rPr lang="ru" sz="1500"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latin typeface="Roboto"/>
                <a:ea typeface="Roboto"/>
                <a:cs typeface="Roboto"/>
                <a:sym typeface="Roboto"/>
              </a:rPr>
              <a:t>о профессиональной переподготовке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53"/>
          <p:cNvPicPr preferRelativeResize="0"/>
          <p:nvPr/>
        </p:nvPicPr>
        <p:blipFill rotWithShape="1">
          <a:blip r:embed="rId3">
            <a:alphaModFix/>
          </a:blip>
          <a:srcRect b="0" l="2417" r="2407" t="0"/>
          <a:stretch/>
        </p:blipFill>
        <p:spPr>
          <a:xfrm rot="304692">
            <a:off x="4351847" y="1533555"/>
            <a:ext cx="3789173" cy="2776294"/>
          </a:xfrm>
          <a:prstGeom prst="roundRect">
            <a:avLst>
              <a:gd fmla="val 11277" name="adj"/>
            </a:avLst>
          </a:prstGeom>
          <a:noFill/>
          <a:ln>
            <a:noFill/>
          </a:ln>
        </p:spPr>
      </p:pic>
      <p:pic>
        <p:nvPicPr>
          <p:cNvPr id="240" name="Google Shape;24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625" y="848125"/>
            <a:ext cx="1344550" cy="13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34"/>
          <p:cNvSpPr/>
          <p:nvPr/>
        </p:nvSpPr>
        <p:spPr>
          <a:xfrm>
            <a:off x="588900" y="3911075"/>
            <a:ext cx="7007400" cy="822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134"/>
          <p:cNvSpPr txBox="1"/>
          <p:nvPr>
            <p:ph idx="4294967295" type="title"/>
          </p:nvPr>
        </p:nvSpPr>
        <p:spPr>
          <a:xfrm>
            <a:off x="588900" y="282974"/>
            <a:ext cx="8520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Слайд со списком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2" name="Google Shape;942;p134"/>
          <p:cNvSpPr txBox="1"/>
          <p:nvPr/>
        </p:nvSpPr>
        <p:spPr>
          <a:xfrm>
            <a:off x="500550" y="1087800"/>
            <a:ext cx="5145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857F3"/>
              </a:buClr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857F3"/>
              </a:buClr>
              <a:buSzPts val="1500"/>
              <a:buFont typeface="Roboto"/>
              <a:buChar char="●"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" name="Google Shape;943;p134"/>
          <p:cNvSpPr txBox="1"/>
          <p:nvPr/>
        </p:nvSpPr>
        <p:spPr>
          <a:xfrm>
            <a:off x="630000" y="3890675"/>
            <a:ext cx="67443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Обобщающий вывод: </a:t>
            </a: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тренды с помощью метрик.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35"/>
          <p:cNvSpPr txBox="1"/>
          <p:nvPr>
            <p:ph idx="4294967295" type="title"/>
          </p:nvPr>
        </p:nvSpPr>
        <p:spPr>
          <a:xfrm>
            <a:off x="468750" y="236392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Выводы</a:t>
            </a:r>
            <a:endParaRPr/>
          </a:p>
        </p:txBody>
      </p:sp>
      <p:pic>
        <p:nvPicPr>
          <p:cNvPr id="949" name="Google Shape;94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25" y="1567660"/>
            <a:ext cx="314100" cy="314092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35"/>
          <p:cNvSpPr txBox="1"/>
          <p:nvPr/>
        </p:nvSpPr>
        <p:spPr>
          <a:xfrm>
            <a:off x="1526550" y="1501500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1" name="Google Shape;95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25" y="2132347"/>
            <a:ext cx="314100" cy="314092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35"/>
          <p:cNvSpPr txBox="1"/>
          <p:nvPr/>
        </p:nvSpPr>
        <p:spPr>
          <a:xfrm>
            <a:off x="1526550" y="2066200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3" name="Google Shape;95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25" y="2697047"/>
            <a:ext cx="314100" cy="314092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35"/>
          <p:cNvSpPr txBox="1"/>
          <p:nvPr/>
        </p:nvSpPr>
        <p:spPr>
          <a:xfrm>
            <a:off x="1526550" y="2630900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5" name="Google Shape;95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25" y="3261752"/>
            <a:ext cx="314100" cy="314092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35"/>
          <p:cNvSpPr txBox="1"/>
          <p:nvPr/>
        </p:nvSpPr>
        <p:spPr>
          <a:xfrm>
            <a:off x="1526550" y="3195599"/>
            <a:ext cx="664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36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36"/>
          <p:cNvSpPr txBox="1"/>
          <p:nvPr/>
        </p:nvSpPr>
        <p:spPr>
          <a:xfrm>
            <a:off x="588875" y="1784900"/>
            <a:ext cx="4667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Ваши вопросы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3" name="Google Shape;963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4374" y="2555700"/>
            <a:ext cx="1485426" cy="22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36"/>
          <p:cNvSpPr txBox="1"/>
          <p:nvPr/>
        </p:nvSpPr>
        <p:spPr>
          <a:xfrm>
            <a:off x="1214696" y="3061974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p136"/>
          <p:cNvSpPr txBox="1"/>
          <p:nvPr/>
        </p:nvSpPr>
        <p:spPr>
          <a:xfrm>
            <a:off x="1214696" y="3609412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6" name="Google Shape;966;p136"/>
          <p:cNvPicPr preferRelativeResize="0"/>
          <p:nvPr/>
        </p:nvPicPr>
        <p:blipFill rotWithShape="1">
          <a:blip r:embed="rId5">
            <a:alphaModFix/>
          </a:blip>
          <a:srcRect b="33888" l="0" r="0" t="0"/>
          <a:stretch/>
        </p:blipFill>
        <p:spPr>
          <a:xfrm>
            <a:off x="710075" y="3102919"/>
            <a:ext cx="504637" cy="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36"/>
          <p:cNvPicPr preferRelativeResize="0"/>
          <p:nvPr/>
        </p:nvPicPr>
        <p:blipFill rotWithShape="1">
          <a:blip r:embed="rId5">
            <a:alphaModFix/>
          </a:blip>
          <a:srcRect b="15479" l="0" r="0" t="60251"/>
          <a:stretch/>
        </p:blipFill>
        <p:spPr>
          <a:xfrm>
            <a:off x="710075" y="3755937"/>
            <a:ext cx="504625" cy="1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37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37"/>
          <p:cNvSpPr txBox="1"/>
          <p:nvPr/>
        </p:nvSpPr>
        <p:spPr>
          <a:xfrm>
            <a:off x="502325" y="2021375"/>
            <a:ext cx="792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b="1" sz="7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4" name="Google Shape;974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725" y="3415700"/>
            <a:ext cx="1251100" cy="1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38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38"/>
          <p:cNvSpPr txBox="1"/>
          <p:nvPr/>
        </p:nvSpPr>
        <p:spPr>
          <a:xfrm>
            <a:off x="517250" y="1771875"/>
            <a:ext cx="5686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1" name="Google Shape;981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725" y="3415700"/>
            <a:ext cx="1251100" cy="1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39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39"/>
          <p:cNvSpPr txBox="1"/>
          <p:nvPr>
            <p:ph idx="4294967295" type="title"/>
          </p:nvPr>
        </p:nvSpPr>
        <p:spPr>
          <a:xfrm>
            <a:off x="587275" y="1593600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lt1"/>
                </a:solidFill>
              </a:rPr>
              <a:t>Квиз</a:t>
            </a:r>
            <a:endParaRPr sz="6000">
              <a:solidFill>
                <a:schemeClr val="lt1"/>
              </a:solidFill>
            </a:endParaRPr>
          </a:p>
        </p:txBody>
      </p:sp>
      <p:pic>
        <p:nvPicPr>
          <p:cNvPr id="988" name="Google Shape;988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725" y="3415700"/>
            <a:ext cx="1251100" cy="1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40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40"/>
          <p:cNvSpPr txBox="1"/>
          <p:nvPr/>
        </p:nvSpPr>
        <p:spPr>
          <a:xfrm>
            <a:off x="588875" y="1784900"/>
            <a:ext cx="4667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Ваши вопросы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5" name="Google Shape;995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4374" y="2555700"/>
            <a:ext cx="1485426" cy="22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40"/>
          <p:cNvSpPr txBox="1"/>
          <p:nvPr/>
        </p:nvSpPr>
        <p:spPr>
          <a:xfrm>
            <a:off x="1214696" y="3061974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140"/>
          <p:cNvSpPr txBox="1"/>
          <p:nvPr/>
        </p:nvSpPr>
        <p:spPr>
          <a:xfrm>
            <a:off x="1214696" y="3609412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8" name="Google Shape;998;p140"/>
          <p:cNvPicPr preferRelativeResize="0"/>
          <p:nvPr/>
        </p:nvPicPr>
        <p:blipFill rotWithShape="1">
          <a:blip r:embed="rId5">
            <a:alphaModFix/>
          </a:blip>
          <a:srcRect b="33888" l="0" r="0" t="0"/>
          <a:stretch/>
        </p:blipFill>
        <p:spPr>
          <a:xfrm>
            <a:off x="710075" y="3102919"/>
            <a:ext cx="504637" cy="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40"/>
          <p:cNvPicPr preferRelativeResize="0"/>
          <p:nvPr/>
        </p:nvPicPr>
        <p:blipFill rotWithShape="1">
          <a:blip r:embed="rId5">
            <a:alphaModFix/>
          </a:blip>
          <a:srcRect b="15479" l="0" r="0" t="60251"/>
          <a:stretch/>
        </p:blipFill>
        <p:spPr>
          <a:xfrm>
            <a:off x="710075" y="3755937"/>
            <a:ext cx="504625" cy="1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141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41"/>
          <p:cNvSpPr txBox="1"/>
          <p:nvPr>
            <p:ph idx="4294967295" type="title"/>
          </p:nvPr>
        </p:nvSpPr>
        <p:spPr>
          <a:xfrm>
            <a:off x="590725" y="1628150"/>
            <a:ext cx="69069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lt1"/>
                </a:solidFill>
              </a:rPr>
              <a:t>Мы ещё не закончили, 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lt1"/>
                </a:solidFill>
              </a:rPr>
              <a:t>но вы уже можете заполнить опрос о занятии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1006" name="Google Shape;1006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92" y="3948397"/>
            <a:ext cx="394992" cy="39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800" y="3912875"/>
            <a:ext cx="466050" cy="4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142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39875" y="-31900"/>
            <a:ext cx="9183875" cy="52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42"/>
          <p:cNvSpPr txBox="1"/>
          <p:nvPr>
            <p:ph idx="4294967295" type="title"/>
          </p:nvPr>
        </p:nvSpPr>
        <p:spPr>
          <a:xfrm>
            <a:off x="512400" y="1481600"/>
            <a:ext cx="7415100" cy="24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lt1"/>
                </a:solidFill>
              </a:rPr>
              <a:t>Давайте 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lt1"/>
                </a:solidFill>
              </a:rPr>
              <a:t>узнаем больше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lt1"/>
                </a:solidFill>
              </a:rPr>
              <a:t>о курсе </a:t>
            </a:r>
            <a:endParaRPr sz="4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14" name="Google Shape;1014;p142"/>
          <p:cNvGrpSpPr/>
          <p:nvPr/>
        </p:nvGrpSpPr>
        <p:grpSpPr>
          <a:xfrm>
            <a:off x="5465472" y="2378575"/>
            <a:ext cx="3468073" cy="2699276"/>
            <a:chOff x="5381172" y="2343150"/>
            <a:chExt cx="3468073" cy="2699276"/>
          </a:xfrm>
        </p:grpSpPr>
        <p:pic>
          <p:nvPicPr>
            <p:cNvPr id="1015" name="Google Shape;1015;p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81172" y="2343150"/>
              <a:ext cx="3468073" cy="2699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p1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23997" y="4433674"/>
              <a:ext cx="789923" cy="284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143" title="Снимок экрана 2025-03-17 в 19.15.57.png"/>
          <p:cNvPicPr preferRelativeResize="0"/>
          <p:nvPr/>
        </p:nvPicPr>
        <p:blipFill rotWithShape="1">
          <a:blip r:embed="rId3">
            <a:alphaModFix/>
          </a:blip>
          <a:srcRect b="3288" l="0" r="0" t="3288"/>
          <a:stretch/>
        </p:blipFill>
        <p:spPr>
          <a:xfrm>
            <a:off x="472775" y="441650"/>
            <a:ext cx="7708200" cy="4026600"/>
          </a:xfrm>
          <a:prstGeom prst="roundRect">
            <a:avLst>
              <a:gd fmla="val 5809" name="adj"/>
            </a:avLst>
          </a:prstGeom>
          <a:noFill/>
          <a:ln>
            <a:noFill/>
          </a:ln>
        </p:spPr>
      </p:pic>
      <p:sp>
        <p:nvSpPr>
          <p:cNvPr id="1022" name="Google Shape;1022;p143"/>
          <p:cNvSpPr txBox="1"/>
          <p:nvPr/>
        </p:nvSpPr>
        <p:spPr>
          <a:xfrm>
            <a:off x="2212525" y="4468250"/>
            <a:ext cx="412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https://otus.ru/lessons/c-sharp-specialization/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